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9"/>
  </p:notesMasterIdLst>
  <p:sldIdLst>
    <p:sldId id="287" r:id="rId2"/>
    <p:sldId id="362" r:id="rId3"/>
    <p:sldId id="363" r:id="rId4"/>
    <p:sldId id="364" r:id="rId5"/>
    <p:sldId id="373" r:id="rId6"/>
    <p:sldId id="374" r:id="rId7"/>
    <p:sldId id="372" r:id="rId8"/>
    <p:sldId id="365" r:id="rId9"/>
    <p:sldId id="317" r:id="rId10"/>
    <p:sldId id="348" r:id="rId11"/>
    <p:sldId id="360" r:id="rId12"/>
    <p:sldId id="361" r:id="rId13"/>
    <p:sldId id="366" r:id="rId14"/>
    <p:sldId id="367" r:id="rId15"/>
    <p:sldId id="307" r:id="rId16"/>
    <p:sldId id="308" r:id="rId17"/>
    <p:sldId id="275" r:id="rId18"/>
    <p:sldId id="257" r:id="rId19"/>
    <p:sldId id="371" r:id="rId20"/>
    <p:sldId id="262" r:id="rId21"/>
    <p:sldId id="261" r:id="rId22"/>
    <p:sldId id="263" r:id="rId23"/>
    <p:sldId id="270" r:id="rId24"/>
    <p:sldId id="265" r:id="rId25"/>
    <p:sldId id="266" r:id="rId26"/>
    <p:sldId id="267" r:id="rId27"/>
    <p:sldId id="271" r:id="rId28"/>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100"/>
    <p:restoredTop sz="94632"/>
  </p:normalViewPr>
  <p:slideViewPr>
    <p:cSldViewPr snapToGrid="0">
      <p:cViewPr>
        <p:scale>
          <a:sx n="155" d="100"/>
          <a:sy n="155" d="100"/>
        </p:scale>
        <p:origin x="424" y="5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3D93FE8F-22EB-9D8A-FC19-32CDFDD8411C}"/>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499" name="Rectangle 3">
            <a:extLst>
              <a:ext uri="{FF2B5EF4-FFF2-40B4-BE49-F238E27FC236}">
                <a16:creationId xmlns:a16="http://schemas.microsoft.com/office/drawing/2014/main" id="{738A336F-A1DD-F5B1-B848-F55DC26F3C4A}"/>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charset="0"/>
                <a:ea typeface="+mn-ea"/>
                <a:cs typeface="+mn-cs"/>
              </a:defRPr>
            </a:lvl1pPr>
          </a:lstStyle>
          <a:p>
            <a:pPr>
              <a:defRPr/>
            </a:pPr>
            <a:endParaRPr lang="en-US"/>
          </a:p>
        </p:txBody>
      </p:sp>
      <p:sp>
        <p:nvSpPr>
          <p:cNvPr id="14340" name="Rectangle 4">
            <a:extLst>
              <a:ext uri="{FF2B5EF4-FFF2-40B4-BE49-F238E27FC236}">
                <a16:creationId xmlns:a16="http://schemas.microsoft.com/office/drawing/2014/main" id="{CF54D3B0-EF63-FA0D-2B6B-3513A7BD24B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AB2C0C80-AFE6-2F93-1C3F-738D4224BF36}"/>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a:extLst>
              <a:ext uri="{FF2B5EF4-FFF2-40B4-BE49-F238E27FC236}">
                <a16:creationId xmlns:a16="http://schemas.microsoft.com/office/drawing/2014/main" id="{0404EB5E-B76F-1068-3C6C-4B0FDF85382D}"/>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503" name="Rectangle 7">
            <a:extLst>
              <a:ext uri="{FF2B5EF4-FFF2-40B4-BE49-F238E27FC236}">
                <a16:creationId xmlns:a16="http://schemas.microsoft.com/office/drawing/2014/main" id="{B10C4A5F-6DCD-E4FE-1EF2-AE9C38809BC0}"/>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pitchFamily="2" charset="0"/>
              </a:defRPr>
            </a:lvl1pPr>
          </a:lstStyle>
          <a:p>
            <a:pPr>
              <a:defRPr/>
            </a:pPr>
            <a:fld id="{98AAC1BE-30F8-C54A-B51C-82F6C7DB464E}"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47C35D17-09E3-9D74-D9D6-0BE125EFB727}"/>
              </a:ext>
            </a:extLst>
          </p:cNvPr>
          <p:cNvSpPr>
            <a:spLocks noGrp="1" noRot="1" noChangeAspect="1" noChangeArrowheads="1" noTextEdit="1"/>
          </p:cNvSpPr>
          <p:nvPr>
            <p:ph type="sldImg"/>
          </p:nvPr>
        </p:nvSpPr>
        <p:spPr>
          <a:ln/>
        </p:spPr>
      </p:sp>
      <p:sp>
        <p:nvSpPr>
          <p:cNvPr id="25602" name="Notes Placeholder 2">
            <a:extLst>
              <a:ext uri="{FF2B5EF4-FFF2-40B4-BE49-F238E27FC236}">
                <a16:creationId xmlns:a16="http://schemas.microsoft.com/office/drawing/2014/main" id="{34ADC8EE-4B9D-2037-B70C-8C1E84A7D9E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1.10  Imaging cortical neurons responding to visual stimuli using calcium-sensitive dyes</a:t>
            </a:r>
            <a:r>
              <a:rPr lang="en-US" altLang="en-US">
                <a:latin typeface="Times" pitchFamily="2" charset="0"/>
                <a:ea typeface="ＭＳ Ｐゴシック" panose="020B0600070205080204" pitchFamily="34" charset="-128"/>
              </a:rPr>
              <a:t>. (A) The imaging was done in a live mouse presented with visual stimuli at different orientations (a horizontally oriented series of high-contrast stripes is shown here). A small “window” of bone was removed over the visual cortex for application of the dyes and subsequent imaging; changes in fluorescence intensity were detected using a microscope with the objective over the exposed cortical surface. (LGN = lateral geniculate nucleus; V1 = primary visual cortex.) (B) The change in fluorescence intensity (∆ </a:t>
            </a:r>
            <a:r>
              <a:rPr lang="en-US" altLang="en-US" i="1">
                <a:latin typeface="Times" pitchFamily="2" charset="0"/>
                <a:ea typeface="ＭＳ Ｐゴシック" panose="020B0600070205080204" pitchFamily="34" charset="-128"/>
              </a:rPr>
              <a:t>F</a:t>
            </a:r>
            <a:r>
              <a:rPr lang="en-US" altLang="en-US">
                <a:latin typeface="Times" pitchFamily="2" charset="0"/>
                <a:ea typeface="ＭＳ Ｐゴシック" panose="020B0600070205080204" pitchFamily="34" charset="-128"/>
              </a:rPr>
              <a:t>/</a:t>
            </a:r>
            <a:r>
              <a:rPr lang="en-US" altLang="en-US" i="1">
                <a:latin typeface="Times" pitchFamily="2" charset="0"/>
                <a:ea typeface="ＭＳ Ｐゴシック" panose="020B0600070205080204" pitchFamily="34" charset="-128"/>
              </a:rPr>
              <a:t>F</a:t>
            </a:r>
            <a:r>
              <a:rPr lang="en-US" altLang="en-US">
                <a:latin typeface="Times" pitchFamily="2" charset="0"/>
                <a:ea typeface="ＭＳ Ｐゴシック" panose="020B0600070205080204" pitchFamily="34" charset="-128"/>
              </a:rPr>
              <a:t> [%]) of four cells imaged this way while the mouse viewed stripes in the orientations shown at the top of the graphs, moving in directions indicated by the arrows (numbers 1–4 on the graphs identify the cells, which can be localized in C). Each separate graph shows the response over time of one cortical cell. In each graph, the peaks in fluorescence signal indicate robust responses when the cell’s preferred stimulus orientation was presented; little response was elicited by nonpreferred stimuli. (C) The distribution of cells with preferred responses to stripes oriented at different angles (colors indicate preferred orientation). Activated cells preferring different orientations were interspersed, with each orientation represented by several cells in different positions within this small cortical area. (A from Mank, et al., 2008; B,C from Ohki et al., 2005.)</a:t>
            </a:r>
          </a:p>
        </p:txBody>
      </p:sp>
      <p:sp>
        <p:nvSpPr>
          <p:cNvPr id="25603" name="Slide Number Placeholder 3">
            <a:extLst>
              <a:ext uri="{FF2B5EF4-FFF2-40B4-BE49-F238E27FC236}">
                <a16:creationId xmlns:a16="http://schemas.microsoft.com/office/drawing/2014/main" id="{50E99143-E288-DFD4-24F3-2A99050F7F3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76BDD60-4C93-DD45-B702-96A367647040}" type="slidenum">
              <a:rPr lang="en-US" altLang="en-US" sz="1200" smtClean="0">
                <a:latin typeface="Times" pitchFamily="2" charset="0"/>
              </a:rPr>
              <a:pPr/>
              <a:t>9</a:t>
            </a:fld>
            <a:endParaRPr lang="en-US" altLang="en-US" sz="1200">
              <a:latin typeface="Times" pitchFamily="2"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E4B5F3D8-9A3E-1C87-7805-7BA9DEB17269}"/>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965CC512-7FCB-99AD-DC7E-5BED81F211F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1.18  Indirect “images” of functional localization and maps using invasive and noninvasive neurophysiological approaches.</a:t>
            </a:r>
            <a:r>
              <a:rPr lang="en-US" altLang="en-US">
                <a:latin typeface="Times" pitchFamily="2" charset="0"/>
                <a:ea typeface="ＭＳ Ｐゴシック" panose="020B0600070205080204" pitchFamily="34" charset="-128"/>
              </a:rPr>
              <a:t> (A) Penfield and Jasper defined the homunculus using intracranial surface electrode mapping. This approach relied on stimulation using an electrode placed carefully on the arachnoid surface to avoid damage to the underlying brain tissue. This early work resulted in the somatotopic map, as represented here. (B) Event related potential (ERP) recording in an awake, alert child. The array of scalp electrodes in the “cap” indicates the recording locations. Comparing the response intensity recorded at each site provides a low-resolution map of localized cortical activity. (C) Transcranial magnetic stimulation (TMS) relies on a handheld device that generates a magnetic field based on current flow through a magnetic coil. The device can deliver a pulse of current to the surface of the cerebral cortex, causing a brief disruption of electrical activity in that area. TMS has gained some acceptance as a clinical treatment for depression and other mood disorders, as well as being used to assess normal function. (B © Jon Wilson/Science Source.)</a:t>
            </a:r>
          </a:p>
        </p:txBody>
      </p:sp>
      <p:sp>
        <p:nvSpPr>
          <p:cNvPr id="27651" name="Slide Number Placeholder 3">
            <a:extLst>
              <a:ext uri="{FF2B5EF4-FFF2-40B4-BE49-F238E27FC236}">
                <a16:creationId xmlns:a16="http://schemas.microsoft.com/office/drawing/2014/main" id="{BEAEEC1D-2DE9-44B4-2CC1-3DA3EBBBF7A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A6B5090-9E4A-9542-BB5E-9C30ACDC0E78}" type="slidenum">
              <a:rPr lang="en-US" altLang="en-US" sz="1200" smtClean="0">
                <a:latin typeface="Times" pitchFamily="2" charset="0"/>
              </a:rPr>
              <a:pPr/>
              <a:t>10</a:t>
            </a:fld>
            <a:endParaRPr lang="en-US" altLang="en-US" sz="1200">
              <a:latin typeface="Times" pitchFamily="2"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62BF9678-0570-622E-F062-596511AA565F}"/>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F26A8723-19FB-9973-4E25-DA07EDE892F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1.21  fMRI of a patient’s brain that harbored a right frontal lobe glioma (gray area). </a:t>
            </a:r>
            <a:r>
              <a:rPr lang="en-US" altLang="en-US">
                <a:latin typeface="Times" pitchFamily="2" charset="0"/>
                <a:ea typeface="ＭＳ Ｐゴシック" panose="020B0600070205080204" pitchFamily="34" charset="-128"/>
              </a:rPr>
              <a:t>When asked to move the left hand, greater activity was observed within the right motor and sensorimotor cortices compared to the resting state. Since the activity was not close to the tumor, the surgeon could operate with assurance that the motor control of the hand would not be affected. Red-to-yellow indicates increasing relative strength of brain activity. (From Goodyear et al., 2014.)</a:t>
            </a:r>
          </a:p>
          <a:p>
            <a:endParaRPr lang="en-US" altLang="en-US">
              <a:latin typeface="Times" pitchFamily="2" charset="0"/>
              <a:ea typeface="ＭＳ Ｐゴシック" panose="020B0600070205080204" pitchFamily="34" charset="-128"/>
            </a:endParaRPr>
          </a:p>
        </p:txBody>
      </p:sp>
      <p:sp>
        <p:nvSpPr>
          <p:cNvPr id="29699" name="Slide Number Placeholder 3">
            <a:extLst>
              <a:ext uri="{FF2B5EF4-FFF2-40B4-BE49-F238E27FC236}">
                <a16:creationId xmlns:a16="http://schemas.microsoft.com/office/drawing/2014/main" id="{D3F542DC-EE65-DAD4-B1E4-F8DD27DA34A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012C035-0C78-554B-BB6C-8771C2599504}" type="slidenum">
              <a:rPr lang="en-US" altLang="en-US" sz="1200" smtClean="0">
                <a:latin typeface="Times" pitchFamily="2" charset="0"/>
              </a:rPr>
              <a:pPr/>
              <a:t>11</a:t>
            </a:fld>
            <a:endParaRPr lang="en-US" altLang="en-US" sz="1200">
              <a:latin typeface="Times" pitchFamily="2"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0E06129A-A4A9-B43E-BDE1-06CD70951046}"/>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A18B5A1D-00CA-0662-21C4-7DE9110F576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1.22  Magnetoencephalography (MEG) provides greater temporal resolution with useful spatial resolution.</a:t>
            </a:r>
            <a:r>
              <a:rPr lang="en-US" altLang="en-US">
                <a:latin typeface="Times" pitchFamily="2" charset="0"/>
                <a:ea typeface="ＭＳ Ｐゴシック" panose="020B0600070205080204" pitchFamily="34" charset="-128"/>
              </a:rPr>
              <a:t> (A) The individual is fitted with a helmet that includes several magnetic detectors (a SQUID array) and then is placed in a biomagnetometer (the large cylindrical structure) that can amplify the small local changes in magnetic field orientation or strength that indicate fast temporal current flow changes in ensembles of neurons. MEG, like MRI and fMRI, is noninvasive. (B) The temporal resolution of MEG permits millisecond resolution of electrical activity in the human brain before, during, and after performance of a variety of tasks (displayed in color over a structural MRI of the same brain that has been “inflated” to reveal cortex folded into sulci and fissures). In this case, a digit was moved in response to a specific sensory cue. There was some “anticipatory” activity in the region of the somatosensory as well as motor cortices where the digit was represented. As the movement began, this baseline activity increased so that a wider region of both the somatosensory and motor cortices was activated. As the movement proceeded, the activity increased over the time of performance. (A courtesy of National Institute of Mental Health, National Institutes of Health, Department of Health and Human Services; B courtesy of Judith Schaechter, PhD, MGH Martinos Center for Biomedical Imaging.)</a:t>
            </a:r>
          </a:p>
        </p:txBody>
      </p:sp>
      <p:sp>
        <p:nvSpPr>
          <p:cNvPr id="31747" name="Slide Number Placeholder 3">
            <a:extLst>
              <a:ext uri="{FF2B5EF4-FFF2-40B4-BE49-F238E27FC236}">
                <a16:creationId xmlns:a16="http://schemas.microsoft.com/office/drawing/2014/main" id="{468D525F-49DB-2468-11B0-E64EEFCED3C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3F917C5-05DD-3F4C-8761-2B8A8D776FFD}" type="slidenum">
              <a:rPr lang="en-US" altLang="en-US" sz="1200" smtClean="0">
                <a:latin typeface="Times" pitchFamily="2" charset="0"/>
              </a:rPr>
              <a:pPr/>
              <a:t>12</a:t>
            </a:fld>
            <a:endParaRPr lang="en-US" altLang="en-US" sz="1200">
              <a:latin typeface="Times" pitchFamily="2"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7">
            <a:extLst>
              <a:ext uri="{FF2B5EF4-FFF2-40B4-BE49-F238E27FC236}">
                <a16:creationId xmlns:a16="http://schemas.microsoft.com/office/drawing/2014/main" id="{70965A94-82D5-83B0-773B-24B908A4BCC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BF13174-F1E7-A649-9DE2-7B966F04A3AB}" type="slidenum">
              <a:rPr lang="en-US" altLang="en-US" sz="1200" smtClean="0">
                <a:latin typeface="Times" pitchFamily="2" charset="0"/>
              </a:rPr>
              <a:pPr/>
              <a:t>17</a:t>
            </a:fld>
            <a:endParaRPr lang="en-US" altLang="en-US" sz="1200">
              <a:latin typeface="Times" pitchFamily="2" charset="0"/>
            </a:endParaRPr>
          </a:p>
        </p:txBody>
      </p:sp>
      <p:sp>
        <p:nvSpPr>
          <p:cNvPr id="37890" name="Rectangle 2">
            <a:extLst>
              <a:ext uri="{FF2B5EF4-FFF2-40B4-BE49-F238E27FC236}">
                <a16:creationId xmlns:a16="http://schemas.microsoft.com/office/drawing/2014/main" id="{A706D200-E954-AF26-2317-010E0CD5FFCE}"/>
              </a:ext>
            </a:extLst>
          </p:cNvPr>
          <p:cNvSpPr>
            <a:spLocks noGrp="1" noRot="1" noChangeAspect="1" noChangeArrowheads="1" noTextEdit="1"/>
          </p:cNvSpPr>
          <p:nvPr>
            <p:ph type="sldImg"/>
          </p:nvPr>
        </p:nvSpPr>
        <p:spPr>
          <a:ln/>
        </p:spPr>
      </p:sp>
      <p:sp>
        <p:nvSpPr>
          <p:cNvPr id="37891" name="Rectangle 3">
            <a:extLst>
              <a:ext uri="{FF2B5EF4-FFF2-40B4-BE49-F238E27FC236}">
                <a16:creationId xmlns:a16="http://schemas.microsoft.com/office/drawing/2014/main" id="{3A71E2E9-4F02-C1BB-C6D7-337BF83025E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latin typeface="Times" pitchFamily="2" charset="0"/>
                <a:ea typeface="ＭＳ Ｐゴシック" panose="020B0600070205080204" pitchFamily="34" charset="-128"/>
              </a:rPr>
              <a:t>Why do we do that?</a:t>
            </a:r>
          </a:p>
          <a:p>
            <a:r>
              <a:rPr lang="en-US" altLang="en-US">
                <a:latin typeface="Times" pitchFamily="2" charset="0"/>
                <a:ea typeface="ＭＳ Ｐゴシック" panose="020B0600070205080204" pitchFamily="34" charset="-128"/>
              </a:rPr>
              <a:t>Spike sorting characterize the relations between the stimulus and neural responses.</a:t>
            </a:r>
          </a:p>
          <a:p>
            <a:r>
              <a:rPr lang="en-US" altLang="en-US">
                <a:latin typeface="Times" pitchFamily="2" charset="0"/>
                <a:ea typeface="ＭＳ Ｐゴシック" panose="020B0600070205080204" pitchFamily="34" charset="-128"/>
              </a:rPr>
              <a:t>Also, the neural ensembles is important to understand how the brain manages the complex information well.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Rectangle 7">
            <a:extLst>
              <a:ext uri="{FF2B5EF4-FFF2-40B4-BE49-F238E27FC236}">
                <a16:creationId xmlns:a16="http://schemas.microsoft.com/office/drawing/2014/main" id="{207EC4AD-8DA2-CD16-FEBC-95219754EFE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CCDF2E7-4BF4-8743-B8DF-14E5EDD3C7FD}" type="slidenum">
              <a:rPr lang="en-US" altLang="en-US" sz="1200" smtClean="0">
                <a:latin typeface="Times" pitchFamily="2" charset="0"/>
              </a:rPr>
              <a:pPr/>
              <a:t>18</a:t>
            </a:fld>
            <a:endParaRPr lang="en-US" altLang="en-US" sz="1200">
              <a:latin typeface="Times" pitchFamily="2" charset="0"/>
            </a:endParaRPr>
          </a:p>
        </p:txBody>
      </p:sp>
      <p:sp>
        <p:nvSpPr>
          <p:cNvPr id="39938" name="Rectangle 2">
            <a:extLst>
              <a:ext uri="{FF2B5EF4-FFF2-40B4-BE49-F238E27FC236}">
                <a16:creationId xmlns:a16="http://schemas.microsoft.com/office/drawing/2014/main" id="{5883A5FD-0433-723A-5DCA-07ED479B44F5}"/>
              </a:ext>
            </a:extLst>
          </p:cNvPr>
          <p:cNvSpPr>
            <a:spLocks noGrp="1" noRot="1" noChangeAspect="1" noChangeArrowheads="1" noTextEdit="1"/>
          </p:cNvSpPr>
          <p:nvPr>
            <p:ph type="sldImg"/>
          </p:nvPr>
        </p:nvSpPr>
        <p:spPr>
          <a:ln/>
        </p:spPr>
      </p:sp>
      <p:sp>
        <p:nvSpPr>
          <p:cNvPr id="39939" name="Rectangle 3">
            <a:extLst>
              <a:ext uri="{FF2B5EF4-FFF2-40B4-BE49-F238E27FC236}">
                <a16:creationId xmlns:a16="http://schemas.microsoft.com/office/drawing/2014/main" id="{553A099C-1D75-DD74-E3EF-FBC9386ACA0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latin typeface="Times" pitchFamily="2" charset="0"/>
                <a:ea typeface="ＭＳ Ｐゴシック" panose="020B0600070205080204" pitchFamily="34" charset="-128"/>
              </a:rPr>
              <a:t>Today, I will briefly talk about definition, and goal, challenges of spike sorting.</a:t>
            </a:r>
          </a:p>
          <a:p>
            <a:r>
              <a:rPr lang="en-US" altLang="en-US">
                <a:latin typeface="Times" pitchFamily="2" charset="0"/>
                <a:ea typeface="ＭＳ Ｐゴシック" panose="020B0600070205080204" pitchFamily="34" charset="-128"/>
              </a:rPr>
              <a:t>I will also explain basic steps and application of it.</a:t>
            </a:r>
          </a:p>
          <a:p>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7">
            <a:extLst>
              <a:ext uri="{FF2B5EF4-FFF2-40B4-BE49-F238E27FC236}">
                <a16:creationId xmlns:a16="http://schemas.microsoft.com/office/drawing/2014/main" id="{76F6341F-F271-0D0A-BCA8-66350862885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A3FF3C4-E433-2145-8479-4DA712A7EF0A}" type="slidenum">
              <a:rPr lang="en-US" altLang="en-US" sz="1200" smtClean="0">
                <a:latin typeface="Times" pitchFamily="2" charset="0"/>
              </a:rPr>
              <a:pPr/>
              <a:t>19</a:t>
            </a:fld>
            <a:endParaRPr lang="en-US" altLang="en-US" sz="1200">
              <a:latin typeface="Times" pitchFamily="2" charset="0"/>
            </a:endParaRPr>
          </a:p>
        </p:txBody>
      </p:sp>
      <p:sp>
        <p:nvSpPr>
          <p:cNvPr id="41986" name="Rectangle 2">
            <a:extLst>
              <a:ext uri="{FF2B5EF4-FFF2-40B4-BE49-F238E27FC236}">
                <a16:creationId xmlns:a16="http://schemas.microsoft.com/office/drawing/2014/main" id="{6AAEDCA7-6CAD-6288-F5F3-31D1DDA81240}"/>
              </a:ext>
            </a:extLst>
          </p:cNvPr>
          <p:cNvSpPr>
            <a:spLocks noGrp="1" noRot="1" noChangeAspect="1" noChangeArrowheads="1" noTextEdit="1"/>
          </p:cNvSpPr>
          <p:nvPr>
            <p:ph type="sldImg"/>
          </p:nvPr>
        </p:nvSpPr>
        <p:spPr>
          <a:ln/>
        </p:spPr>
      </p:sp>
      <p:sp>
        <p:nvSpPr>
          <p:cNvPr id="41987" name="Rectangle 3">
            <a:extLst>
              <a:ext uri="{FF2B5EF4-FFF2-40B4-BE49-F238E27FC236}">
                <a16:creationId xmlns:a16="http://schemas.microsoft.com/office/drawing/2014/main" id="{78550026-4321-81E7-F793-0F297F1C9DC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Times" pitchFamily="2" charset="0"/>
              <a:ea typeface="ＭＳ Ｐゴシック" panose="020B0600070205080204"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7">
            <a:extLst>
              <a:ext uri="{FF2B5EF4-FFF2-40B4-BE49-F238E27FC236}">
                <a16:creationId xmlns:a16="http://schemas.microsoft.com/office/drawing/2014/main" id="{084780D1-1C7B-70AD-9AA1-633683D1C7F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3C16D16-E2E1-3441-B079-47115B91314A}" type="slidenum">
              <a:rPr lang="en-US" altLang="en-US" sz="1200" smtClean="0">
                <a:latin typeface="Times" pitchFamily="2" charset="0"/>
              </a:rPr>
              <a:pPr/>
              <a:t>20</a:t>
            </a:fld>
            <a:endParaRPr lang="en-US" altLang="en-US" sz="1200">
              <a:latin typeface="Times" pitchFamily="2" charset="0"/>
            </a:endParaRPr>
          </a:p>
        </p:txBody>
      </p:sp>
      <p:sp>
        <p:nvSpPr>
          <p:cNvPr id="44034" name="Rectangle 2">
            <a:extLst>
              <a:ext uri="{FF2B5EF4-FFF2-40B4-BE49-F238E27FC236}">
                <a16:creationId xmlns:a16="http://schemas.microsoft.com/office/drawing/2014/main" id="{15DF982A-5EAE-E5ED-653D-5A0570AE609F}"/>
              </a:ext>
            </a:extLst>
          </p:cNvPr>
          <p:cNvSpPr>
            <a:spLocks noGrp="1" noRot="1" noChangeAspect="1" noChangeArrowheads="1" noTextEdit="1"/>
          </p:cNvSpPr>
          <p:nvPr>
            <p:ph type="sldImg"/>
          </p:nvPr>
        </p:nvSpPr>
        <p:spPr>
          <a:ln/>
        </p:spPr>
      </p:sp>
      <p:sp>
        <p:nvSpPr>
          <p:cNvPr id="44035" name="Rectangle 3">
            <a:extLst>
              <a:ext uri="{FF2B5EF4-FFF2-40B4-BE49-F238E27FC236}">
                <a16:creationId xmlns:a16="http://schemas.microsoft.com/office/drawing/2014/main" id="{4C7155CE-8A14-95FC-9CAF-2DF412FD89C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ko-KR">
                <a:latin typeface="Times" pitchFamily="2" charset="0"/>
                <a:ea typeface="굴림" panose="020B0600000101010101" pitchFamily="34" charset="-127"/>
              </a:rPr>
              <a:t>Have been used in physics and electrical engineering before being applied in neurophysiology.  Very cheap and easy</a:t>
            </a:r>
          </a:p>
          <a:p>
            <a:r>
              <a:rPr lang="en-US" altLang="ko-KR">
                <a:latin typeface="Times" pitchFamily="2" charset="0"/>
                <a:ea typeface="굴림" panose="020B0600000101010101" pitchFamily="34" charset="-127"/>
              </a:rPr>
              <a:t>Second Figure: spontaneous activity of two different Purkinje cells from frog cerebellar cortex recorded extracellularly with the same electrode</a:t>
            </a:r>
          </a:p>
          <a:p>
            <a:endParaRPr lang="en-US" altLang="en-US">
              <a:latin typeface="Times" pitchFamily="2" charset="0"/>
              <a:ea typeface="ＭＳ Ｐゴシック" panose="020B0600070205080204"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39E38082-AD85-A319-7D47-75537752964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AC6CEC7-77EE-3798-B213-8D067389898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AAF21EE-C565-E1C8-4D87-5631470480C8}"/>
              </a:ext>
            </a:extLst>
          </p:cNvPr>
          <p:cNvSpPr>
            <a:spLocks noGrp="1" noChangeArrowheads="1"/>
          </p:cNvSpPr>
          <p:nvPr>
            <p:ph type="sldNum" sz="quarter" idx="12"/>
          </p:nvPr>
        </p:nvSpPr>
        <p:spPr>
          <a:ln/>
        </p:spPr>
        <p:txBody>
          <a:bodyPr/>
          <a:lstStyle>
            <a:lvl1pPr>
              <a:defRPr/>
            </a:lvl1pPr>
          </a:lstStyle>
          <a:p>
            <a:pPr>
              <a:defRPr/>
            </a:pPr>
            <a:fld id="{45303AD2-FEFD-884E-8941-75D6122D7DB4}" type="slidenum">
              <a:rPr lang="en-US" altLang="en-US"/>
              <a:pPr>
                <a:defRPr/>
              </a:pPr>
              <a:t>‹#›</a:t>
            </a:fld>
            <a:endParaRPr lang="en-US" altLang="en-US"/>
          </a:p>
        </p:txBody>
      </p:sp>
    </p:spTree>
    <p:extLst>
      <p:ext uri="{BB962C8B-B14F-4D97-AF65-F5344CB8AC3E}">
        <p14:creationId xmlns:p14="http://schemas.microsoft.com/office/powerpoint/2010/main" val="36337586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D6A69BF-5D60-0684-48A1-04FCE256C41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5146A1C-3B97-ABE5-3EDA-C2B9540A728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97B21C0-229A-237E-9859-F723DB2AFCD5}"/>
              </a:ext>
            </a:extLst>
          </p:cNvPr>
          <p:cNvSpPr>
            <a:spLocks noGrp="1" noChangeArrowheads="1"/>
          </p:cNvSpPr>
          <p:nvPr>
            <p:ph type="sldNum" sz="quarter" idx="12"/>
          </p:nvPr>
        </p:nvSpPr>
        <p:spPr>
          <a:ln/>
        </p:spPr>
        <p:txBody>
          <a:bodyPr/>
          <a:lstStyle>
            <a:lvl1pPr>
              <a:defRPr/>
            </a:lvl1pPr>
          </a:lstStyle>
          <a:p>
            <a:pPr>
              <a:defRPr/>
            </a:pPr>
            <a:fld id="{B9ED1A4D-6C85-704F-B4D8-69AAF223A0B8}" type="slidenum">
              <a:rPr lang="en-US" altLang="en-US"/>
              <a:pPr>
                <a:defRPr/>
              </a:pPr>
              <a:t>‹#›</a:t>
            </a:fld>
            <a:endParaRPr lang="en-US" altLang="en-US"/>
          </a:p>
        </p:txBody>
      </p:sp>
    </p:spTree>
    <p:extLst>
      <p:ext uri="{BB962C8B-B14F-4D97-AF65-F5344CB8AC3E}">
        <p14:creationId xmlns:p14="http://schemas.microsoft.com/office/powerpoint/2010/main" val="5607756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1261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1AF57E9-D0E7-1394-F378-424B107662F4}"/>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5C0295E9-7A6F-6ACE-54EB-B0978CB906C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AB21FE41-872B-BA6C-9956-DBBD25D24279}"/>
              </a:ext>
            </a:extLst>
          </p:cNvPr>
          <p:cNvSpPr>
            <a:spLocks noGrp="1" noChangeArrowheads="1"/>
          </p:cNvSpPr>
          <p:nvPr>
            <p:ph type="sldNum" sz="quarter" idx="12"/>
          </p:nvPr>
        </p:nvSpPr>
        <p:spPr>
          <a:ln/>
        </p:spPr>
        <p:txBody>
          <a:bodyPr/>
          <a:lstStyle>
            <a:lvl1pPr>
              <a:defRPr/>
            </a:lvl1pPr>
          </a:lstStyle>
          <a:p>
            <a:pPr>
              <a:defRPr/>
            </a:pPr>
            <a:fld id="{7C000EF9-0335-A842-8BAD-9DAF912C83BA}" type="slidenum">
              <a:rPr lang="en-US" altLang="en-US"/>
              <a:pPr>
                <a:defRPr/>
              </a:pPr>
              <a:t>‹#›</a:t>
            </a:fld>
            <a:endParaRPr lang="en-US" altLang="en-US"/>
          </a:p>
        </p:txBody>
      </p:sp>
    </p:spTree>
    <p:extLst>
      <p:ext uri="{BB962C8B-B14F-4D97-AF65-F5344CB8AC3E}">
        <p14:creationId xmlns:p14="http://schemas.microsoft.com/office/powerpoint/2010/main" val="222246005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a:t>Click to edit Master title style</a:t>
            </a:r>
          </a:p>
        </p:txBody>
      </p:sp>
      <p:sp>
        <p:nvSpPr>
          <p:cNvPr id="3" name="Content Placeholder 2"/>
          <p:cNvSpPr>
            <a:spLocks noGrp="1"/>
          </p:cNvSpPr>
          <p:nvPr>
            <p:ph sz="quarter" idx="1"/>
          </p:nvPr>
        </p:nvSpPr>
        <p:spPr>
          <a:xfrm>
            <a:off x="457200" y="1600200"/>
            <a:ext cx="4038600" cy="2185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4648200" y="1600200"/>
            <a:ext cx="4038600" cy="21859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457200" y="3938588"/>
            <a:ext cx="4038600" cy="21875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5"/>
          <p:cNvSpPr>
            <a:spLocks noGrp="1"/>
          </p:cNvSpPr>
          <p:nvPr>
            <p:ph sz="quarter" idx="4"/>
          </p:nvPr>
        </p:nvSpPr>
        <p:spPr>
          <a:xfrm>
            <a:off x="4648200" y="3938588"/>
            <a:ext cx="4038600" cy="21875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0EF471-7905-133E-BA32-4D38DA6D8592}"/>
              </a:ext>
            </a:extLst>
          </p:cNvPr>
          <p:cNvSpPr>
            <a:spLocks noGrp="1"/>
          </p:cNvSpPr>
          <p:nvPr>
            <p:ph type="dt" sz="half" idx="10"/>
          </p:nvPr>
        </p:nvSpPr>
        <p:spPr>
          <a:xfrm>
            <a:off x="457200" y="6251575"/>
            <a:ext cx="2133600" cy="476250"/>
          </a:xfrm>
        </p:spPr>
        <p:txBody>
          <a:bodyPr/>
          <a:lstStyle>
            <a:lvl1pPr>
              <a:defRPr/>
            </a:lvl1pPr>
          </a:lstStyle>
          <a:p>
            <a:pPr>
              <a:defRPr/>
            </a:pPr>
            <a:endParaRPr lang="en-US" altLang="en-US"/>
          </a:p>
        </p:txBody>
      </p:sp>
      <p:sp>
        <p:nvSpPr>
          <p:cNvPr id="8" name="Slide Number Placeholder 7">
            <a:extLst>
              <a:ext uri="{FF2B5EF4-FFF2-40B4-BE49-F238E27FC236}">
                <a16:creationId xmlns:a16="http://schemas.microsoft.com/office/drawing/2014/main" id="{EA99B318-6958-D524-6ECC-D340062FC383}"/>
              </a:ext>
            </a:extLst>
          </p:cNvPr>
          <p:cNvSpPr>
            <a:spLocks noGrp="1"/>
          </p:cNvSpPr>
          <p:nvPr>
            <p:ph type="sldNum" sz="quarter" idx="11"/>
          </p:nvPr>
        </p:nvSpPr>
        <p:spPr>
          <a:xfrm>
            <a:off x="6553200" y="6248400"/>
            <a:ext cx="2133600" cy="476250"/>
          </a:xfrm>
        </p:spPr>
        <p:txBody>
          <a:bodyPr/>
          <a:lstStyle>
            <a:lvl1pPr>
              <a:defRPr/>
            </a:lvl1pPr>
          </a:lstStyle>
          <a:p>
            <a:pPr>
              <a:defRPr/>
            </a:pPr>
            <a:fld id="{882194DC-88CA-C34B-9887-7A5D114280C4}" type="slidenum">
              <a:rPr lang="en-US" altLang="en-US"/>
              <a:pPr>
                <a:defRPr/>
              </a:pPr>
              <a:t>‹#›</a:t>
            </a:fld>
            <a:endParaRPr lang="en-US" altLang="en-US"/>
          </a:p>
        </p:txBody>
      </p:sp>
      <p:sp>
        <p:nvSpPr>
          <p:cNvPr id="9" name="Footer Placeholder 8">
            <a:extLst>
              <a:ext uri="{FF2B5EF4-FFF2-40B4-BE49-F238E27FC236}">
                <a16:creationId xmlns:a16="http://schemas.microsoft.com/office/drawing/2014/main" id="{6D36F6C1-E9F6-CF69-F43C-E3758FB7C4A3}"/>
              </a:ext>
            </a:extLst>
          </p:cNvPr>
          <p:cNvSpPr>
            <a:spLocks noGrp="1"/>
          </p:cNvSpPr>
          <p:nvPr>
            <p:ph type="ftr" sz="quarter" idx="12"/>
          </p:nvPr>
        </p:nvSpPr>
        <p:spPr>
          <a:xfrm>
            <a:off x="3124200" y="6248400"/>
            <a:ext cx="2895600" cy="476250"/>
          </a:xfrm>
        </p:spPr>
        <p:txBody>
          <a:bodyPr/>
          <a:lstStyle>
            <a:lvl1pPr>
              <a:defRPr/>
            </a:lvl1pPr>
          </a:lstStyle>
          <a:p>
            <a:pPr>
              <a:defRPr/>
            </a:pPr>
            <a:endParaRPr lang="en-US" altLang="en-US"/>
          </a:p>
        </p:txBody>
      </p:sp>
    </p:spTree>
    <p:extLst>
      <p:ext uri="{BB962C8B-B14F-4D97-AF65-F5344CB8AC3E}">
        <p14:creationId xmlns:p14="http://schemas.microsoft.com/office/powerpoint/2010/main" val="587734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A95684D-5979-7CE3-D16B-67AD87BFCEF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3C0196B-790C-C334-A07E-72B35C42AB9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D2B91CB7-832B-3EED-A99D-67331F4AB440}"/>
              </a:ext>
            </a:extLst>
          </p:cNvPr>
          <p:cNvSpPr>
            <a:spLocks noGrp="1" noChangeArrowheads="1"/>
          </p:cNvSpPr>
          <p:nvPr>
            <p:ph type="sldNum" sz="quarter" idx="12"/>
          </p:nvPr>
        </p:nvSpPr>
        <p:spPr>
          <a:ln/>
        </p:spPr>
        <p:txBody>
          <a:bodyPr/>
          <a:lstStyle>
            <a:lvl1pPr>
              <a:defRPr/>
            </a:lvl1pPr>
          </a:lstStyle>
          <a:p>
            <a:pPr>
              <a:defRPr/>
            </a:pPr>
            <a:fld id="{5602F874-D532-DC41-B358-90E993648CD0}" type="slidenum">
              <a:rPr lang="en-US" altLang="en-US"/>
              <a:pPr>
                <a:defRPr/>
              </a:pPr>
              <a:t>‹#›</a:t>
            </a:fld>
            <a:endParaRPr lang="en-US" altLang="en-US"/>
          </a:p>
        </p:txBody>
      </p:sp>
    </p:spTree>
    <p:extLst>
      <p:ext uri="{BB962C8B-B14F-4D97-AF65-F5344CB8AC3E}">
        <p14:creationId xmlns:p14="http://schemas.microsoft.com/office/powerpoint/2010/main" val="3718936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7F2A6AA3-FA88-A7E4-C233-CB5B4FB54B9E}"/>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1BF5F7C-C13A-5A64-1D37-B83667EA619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3711DF2-D777-A6AC-1841-C04E7FF70B73}"/>
              </a:ext>
            </a:extLst>
          </p:cNvPr>
          <p:cNvSpPr>
            <a:spLocks noGrp="1" noChangeArrowheads="1"/>
          </p:cNvSpPr>
          <p:nvPr>
            <p:ph type="sldNum" sz="quarter" idx="12"/>
          </p:nvPr>
        </p:nvSpPr>
        <p:spPr>
          <a:ln/>
        </p:spPr>
        <p:txBody>
          <a:bodyPr/>
          <a:lstStyle>
            <a:lvl1pPr>
              <a:defRPr/>
            </a:lvl1pPr>
          </a:lstStyle>
          <a:p>
            <a:pPr>
              <a:defRPr/>
            </a:pPr>
            <a:fld id="{81D09A8C-21E5-CC4B-AC0B-E7D3BEC9B03C}" type="slidenum">
              <a:rPr lang="en-US" altLang="en-US"/>
              <a:pPr>
                <a:defRPr/>
              </a:pPr>
              <a:t>‹#›</a:t>
            </a:fld>
            <a:endParaRPr lang="en-US" altLang="en-US"/>
          </a:p>
        </p:txBody>
      </p:sp>
    </p:spTree>
    <p:extLst>
      <p:ext uri="{BB962C8B-B14F-4D97-AF65-F5344CB8AC3E}">
        <p14:creationId xmlns:p14="http://schemas.microsoft.com/office/powerpoint/2010/main" val="3171786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DBF79A73-0537-0D02-A8F0-4CDF251CE73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57C2E1D-EDF7-7539-924B-DF439F67459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B4968E4-96B7-63C8-AEDB-115479A6796E}"/>
              </a:ext>
            </a:extLst>
          </p:cNvPr>
          <p:cNvSpPr>
            <a:spLocks noGrp="1" noChangeArrowheads="1"/>
          </p:cNvSpPr>
          <p:nvPr>
            <p:ph type="sldNum" sz="quarter" idx="12"/>
          </p:nvPr>
        </p:nvSpPr>
        <p:spPr>
          <a:ln/>
        </p:spPr>
        <p:txBody>
          <a:bodyPr/>
          <a:lstStyle>
            <a:lvl1pPr>
              <a:defRPr/>
            </a:lvl1pPr>
          </a:lstStyle>
          <a:p>
            <a:pPr>
              <a:defRPr/>
            </a:pPr>
            <a:fld id="{83F447E4-9B01-E748-B672-47A39171CEBF}" type="slidenum">
              <a:rPr lang="en-US" altLang="en-US"/>
              <a:pPr>
                <a:defRPr/>
              </a:pPr>
              <a:t>‹#›</a:t>
            </a:fld>
            <a:endParaRPr lang="en-US" altLang="en-US"/>
          </a:p>
        </p:txBody>
      </p:sp>
    </p:spTree>
    <p:extLst>
      <p:ext uri="{BB962C8B-B14F-4D97-AF65-F5344CB8AC3E}">
        <p14:creationId xmlns:p14="http://schemas.microsoft.com/office/powerpoint/2010/main" val="7322970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752FBB39-9AF4-5B23-9ACE-029BE123217C}"/>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0FB9213C-D957-2D30-929D-B5C471F5B44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3FB052E4-546E-EA59-868E-60791D023E8A}"/>
              </a:ext>
            </a:extLst>
          </p:cNvPr>
          <p:cNvSpPr>
            <a:spLocks noGrp="1" noChangeArrowheads="1"/>
          </p:cNvSpPr>
          <p:nvPr>
            <p:ph type="sldNum" sz="quarter" idx="12"/>
          </p:nvPr>
        </p:nvSpPr>
        <p:spPr>
          <a:ln/>
        </p:spPr>
        <p:txBody>
          <a:bodyPr/>
          <a:lstStyle>
            <a:lvl1pPr>
              <a:defRPr/>
            </a:lvl1pPr>
          </a:lstStyle>
          <a:p>
            <a:pPr>
              <a:defRPr/>
            </a:pPr>
            <a:fld id="{60BDFE18-782A-1947-995E-17C7F6F86D75}" type="slidenum">
              <a:rPr lang="en-US" altLang="en-US"/>
              <a:pPr>
                <a:defRPr/>
              </a:pPr>
              <a:t>‹#›</a:t>
            </a:fld>
            <a:endParaRPr lang="en-US" altLang="en-US"/>
          </a:p>
        </p:txBody>
      </p:sp>
    </p:spTree>
    <p:extLst>
      <p:ext uri="{BB962C8B-B14F-4D97-AF65-F5344CB8AC3E}">
        <p14:creationId xmlns:p14="http://schemas.microsoft.com/office/powerpoint/2010/main" val="1128945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9AD99A6E-10A1-450A-4387-46BAFDAD3A2E}"/>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BC9CDC72-2366-0858-246D-AF2CBEAFE1C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221A1224-7ABC-73E3-1342-6956E1CB0DD1}"/>
              </a:ext>
            </a:extLst>
          </p:cNvPr>
          <p:cNvSpPr>
            <a:spLocks noGrp="1" noChangeArrowheads="1"/>
          </p:cNvSpPr>
          <p:nvPr>
            <p:ph type="sldNum" sz="quarter" idx="12"/>
          </p:nvPr>
        </p:nvSpPr>
        <p:spPr>
          <a:ln/>
        </p:spPr>
        <p:txBody>
          <a:bodyPr/>
          <a:lstStyle>
            <a:lvl1pPr>
              <a:defRPr/>
            </a:lvl1pPr>
          </a:lstStyle>
          <a:p>
            <a:pPr>
              <a:defRPr/>
            </a:pPr>
            <a:fld id="{A4FD1AC9-BAD5-244C-8589-AC5826BE7CC6}" type="slidenum">
              <a:rPr lang="en-US" altLang="en-US"/>
              <a:pPr>
                <a:defRPr/>
              </a:pPr>
              <a:t>‹#›</a:t>
            </a:fld>
            <a:endParaRPr lang="en-US" altLang="en-US"/>
          </a:p>
        </p:txBody>
      </p:sp>
    </p:spTree>
    <p:extLst>
      <p:ext uri="{BB962C8B-B14F-4D97-AF65-F5344CB8AC3E}">
        <p14:creationId xmlns:p14="http://schemas.microsoft.com/office/powerpoint/2010/main" val="29049174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35E94FFB-2453-85DC-7464-4784ABAEEEFB}"/>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4BCD1BD8-64E2-DE1A-2491-85CF87E1E4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F4ACEBD2-8822-1559-E802-C4819ADF39D7}"/>
              </a:ext>
            </a:extLst>
          </p:cNvPr>
          <p:cNvSpPr>
            <a:spLocks noGrp="1" noChangeArrowheads="1"/>
          </p:cNvSpPr>
          <p:nvPr>
            <p:ph type="sldNum" sz="quarter" idx="12"/>
          </p:nvPr>
        </p:nvSpPr>
        <p:spPr>
          <a:ln/>
        </p:spPr>
        <p:txBody>
          <a:bodyPr/>
          <a:lstStyle>
            <a:lvl1pPr>
              <a:defRPr/>
            </a:lvl1pPr>
          </a:lstStyle>
          <a:p>
            <a:pPr>
              <a:defRPr/>
            </a:pPr>
            <a:fld id="{7195BAA9-F114-594D-8363-766D14511AA3}" type="slidenum">
              <a:rPr lang="en-US" altLang="en-US"/>
              <a:pPr>
                <a:defRPr/>
              </a:pPr>
              <a:t>‹#›</a:t>
            </a:fld>
            <a:endParaRPr lang="en-US" altLang="en-US"/>
          </a:p>
        </p:txBody>
      </p:sp>
    </p:spTree>
    <p:extLst>
      <p:ext uri="{BB962C8B-B14F-4D97-AF65-F5344CB8AC3E}">
        <p14:creationId xmlns:p14="http://schemas.microsoft.com/office/powerpoint/2010/main" val="28098866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22761DF2-9204-9A6C-879E-C8CD95D6D25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D3E8975-8828-9175-C4BB-7C2C0A08AEF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5079CC18-75E6-B1C2-C69D-AB0BFEEB3C86}"/>
              </a:ext>
            </a:extLst>
          </p:cNvPr>
          <p:cNvSpPr>
            <a:spLocks noGrp="1" noChangeArrowheads="1"/>
          </p:cNvSpPr>
          <p:nvPr>
            <p:ph type="sldNum" sz="quarter" idx="12"/>
          </p:nvPr>
        </p:nvSpPr>
        <p:spPr>
          <a:ln/>
        </p:spPr>
        <p:txBody>
          <a:bodyPr/>
          <a:lstStyle>
            <a:lvl1pPr>
              <a:defRPr/>
            </a:lvl1pPr>
          </a:lstStyle>
          <a:p>
            <a:pPr>
              <a:defRPr/>
            </a:pPr>
            <a:fld id="{F901C45A-A6C8-9E4E-AEFD-BC6A5B059AB0}" type="slidenum">
              <a:rPr lang="en-US" altLang="en-US"/>
              <a:pPr>
                <a:defRPr/>
              </a:pPr>
              <a:t>‹#›</a:t>
            </a:fld>
            <a:endParaRPr lang="en-US" altLang="en-US"/>
          </a:p>
        </p:txBody>
      </p:sp>
    </p:spTree>
    <p:extLst>
      <p:ext uri="{BB962C8B-B14F-4D97-AF65-F5344CB8AC3E}">
        <p14:creationId xmlns:p14="http://schemas.microsoft.com/office/powerpoint/2010/main" val="35891847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82388D8-FBDA-4C80-E885-E29A9865B347}"/>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901D98C-B183-766F-10C0-B76F5AA8E83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A56A5A8-8FDD-B4C6-DA78-64921913EFF9}"/>
              </a:ext>
            </a:extLst>
          </p:cNvPr>
          <p:cNvSpPr>
            <a:spLocks noGrp="1" noChangeArrowheads="1"/>
          </p:cNvSpPr>
          <p:nvPr>
            <p:ph type="sldNum" sz="quarter" idx="12"/>
          </p:nvPr>
        </p:nvSpPr>
        <p:spPr>
          <a:ln/>
        </p:spPr>
        <p:txBody>
          <a:bodyPr/>
          <a:lstStyle>
            <a:lvl1pPr>
              <a:defRPr/>
            </a:lvl1pPr>
          </a:lstStyle>
          <a:p>
            <a:pPr>
              <a:defRPr/>
            </a:pPr>
            <a:fld id="{1E6A732C-28BA-984F-B18B-5F973F2A6368}" type="slidenum">
              <a:rPr lang="en-US" altLang="en-US"/>
              <a:pPr>
                <a:defRPr/>
              </a:pPr>
              <a:t>‹#›</a:t>
            </a:fld>
            <a:endParaRPr lang="en-US" altLang="en-US"/>
          </a:p>
        </p:txBody>
      </p:sp>
    </p:spTree>
    <p:extLst>
      <p:ext uri="{BB962C8B-B14F-4D97-AF65-F5344CB8AC3E}">
        <p14:creationId xmlns:p14="http://schemas.microsoft.com/office/powerpoint/2010/main" val="2635940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a:extLst>
              <a:ext uri="{FF2B5EF4-FFF2-40B4-BE49-F238E27FC236}">
                <a16:creationId xmlns:a16="http://schemas.microsoft.com/office/drawing/2014/main" id="{0F874974-3C46-8C6C-78E5-6DFEBA82E5A2}"/>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400">
                <a:latin typeface="Times"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F69D2507-7D59-9F85-16FC-6FD61F310181}"/>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400">
                <a:latin typeface="Times"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C7D3D087-C2FB-64B5-93BD-F939DA43B820}"/>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400">
                <a:latin typeface="Times" pitchFamily="2" charset="0"/>
              </a:defRPr>
            </a:lvl1pPr>
          </a:lstStyle>
          <a:p>
            <a:pPr>
              <a:defRPr/>
            </a:pPr>
            <a:fld id="{E104E32D-CACC-654F-A3DE-F525D2093FA9}" type="slidenum">
              <a:rPr lang="en-US" altLang="en-US"/>
              <a:pPr>
                <a:defRPr/>
              </a:pPr>
              <a:t>‹#›</a:t>
            </a:fld>
            <a:endParaRPr lang="en-US" altLang="en-US"/>
          </a:p>
        </p:txBody>
      </p:sp>
      <p:sp>
        <p:nvSpPr>
          <p:cNvPr id="2" name="Rectangle 2">
            <a:extLst>
              <a:ext uri="{FF2B5EF4-FFF2-40B4-BE49-F238E27FC236}">
                <a16:creationId xmlns:a16="http://schemas.microsoft.com/office/drawing/2014/main" id="{DC1E89FF-9DFD-2149-7CE3-684B42A91A4E}"/>
              </a:ext>
            </a:extLst>
          </p:cNvPr>
          <p:cNvSpPr>
            <a:spLocks noGrp="1" noChangeArrowheads="1"/>
          </p:cNvSpPr>
          <p:nvPr>
            <p:ph type="title"/>
          </p:nvPr>
        </p:nvSpPr>
        <p:spPr bwMode="auto">
          <a:xfrm>
            <a:off x="0" y="0"/>
            <a:ext cx="9144000" cy="381000"/>
          </a:xfrm>
          <a:prstGeom prst="rect">
            <a:avLst/>
          </a:prstGeom>
          <a:solidFill>
            <a:srgbClr val="3671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Lst>
  <p:txStyles>
    <p:titleStyle>
      <a:lvl1pPr algn="l" rtl="0" eaLnBrk="0" fontAlgn="base" hangingPunct="0">
        <a:spcBef>
          <a:spcPct val="0"/>
        </a:spcBef>
        <a:spcAft>
          <a:spcPct val="0"/>
        </a:spcAft>
        <a:defRPr sz="1600">
          <a:solidFill>
            <a:srgbClr val="FFFFFF"/>
          </a:solidFill>
          <a:latin typeface="+mj-lt"/>
          <a:ea typeface="ＭＳ Ｐゴシック" charset="0"/>
          <a:cs typeface="ＭＳ Ｐゴシック" charset="0"/>
        </a:defRPr>
      </a:lvl1pPr>
      <a:lvl2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2pPr>
      <a:lvl3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3pPr>
      <a:lvl4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4pPr>
      <a:lvl5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1600">
          <a:solidFill>
            <a:srgbClr val="FFFFFF"/>
          </a:solidFill>
          <a:latin typeface="Arial" charset="0"/>
        </a:defRPr>
      </a:lvl6pPr>
      <a:lvl7pPr marL="914400" algn="l" rtl="0" fontAlgn="base">
        <a:spcBef>
          <a:spcPct val="0"/>
        </a:spcBef>
        <a:spcAft>
          <a:spcPct val="0"/>
        </a:spcAft>
        <a:defRPr sz="1600">
          <a:solidFill>
            <a:srgbClr val="FFFFFF"/>
          </a:solidFill>
          <a:latin typeface="Arial" charset="0"/>
        </a:defRPr>
      </a:lvl7pPr>
      <a:lvl8pPr marL="1371600" algn="l" rtl="0" fontAlgn="base">
        <a:spcBef>
          <a:spcPct val="0"/>
        </a:spcBef>
        <a:spcAft>
          <a:spcPct val="0"/>
        </a:spcAft>
        <a:defRPr sz="1600">
          <a:solidFill>
            <a:srgbClr val="FFFFFF"/>
          </a:solidFill>
          <a:latin typeface="Arial" charset="0"/>
        </a:defRPr>
      </a:lvl8pPr>
      <a:lvl9pPr marL="1828800" algn="l" rtl="0" fontAlgn="base">
        <a:spcBef>
          <a:spcPct val="0"/>
        </a:spcBef>
        <a:spcAft>
          <a:spcPct val="0"/>
        </a:spcAft>
        <a:defRPr sz="1600">
          <a:solidFill>
            <a:srgbClr val="FFFFFF"/>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oleObject" Target="../embeddings/oleObject1.bin"/><Relationship Id="rId7" Type="http://schemas.openxmlformats.org/officeDocument/2006/relationships/oleObject" Target="../embeddings/oleObject3.bin"/><Relationship Id="rId12"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2.png"/><Relationship Id="rId11" Type="http://schemas.openxmlformats.org/officeDocument/2006/relationships/oleObject" Target="../embeddings/oleObject5.bin"/><Relationship Id="rId5" Type="http://schemas.openxmlformats.org/officeDocument/2006/relationships/oleObject" Target="../embeddings/oleObject2.bin"/><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oleObject" Target="../embeddings/oleObject4.bin"/></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7.emf"/></Relationships>
</file>

<file path=ppt/slides/_rels/slide2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FAADBED3-0C01-CFF5-3E9D-7E504B49D1F7}"/>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15362" name="TextBox 2">
            <a:extLst>
              <a:ext uri="{FF2B5EF4-FFF2-40B4-BE49-F238E27FC236}">
                <a16:creationId xmlns:a16="http://schemas.microsoft.com/office/drawing/2014/main" id="{3F7C206B-B53F-7C19-5E6D-E67614FE812C}"/>
              </a:ext>
            </a:extLst>
          </p:cNvPr>
          <p:cNvSpPr txBox="1">
            <a:spLocks noChangeArrowheads="1"/>
          </p:cNvSpPr>
          <p:nvPr/>
        </p:nvSpPr>
        <p:spPr bwMode="auto">
          <a:xfrm>
            <a:off x="1757865" y="5146675"/>
            <a:ext cx="562827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a:t>Lecture 9:  Neural Signals</a:t>
            </a:r>
          </a:p>
          <a:p>
            <a:pPr algn="ctr"/>
            <a:r>
              <a:rPr lang="en-US" altLang="en-US" sz="3200" dirty="0"/>
              <a:t>2022_v2</a:t>
            </a:r>
          </a:p>
          <a:p>
            <a:pPr algn="ctr"/>
            <a:r>
              <a:rPr lang="en-US" altLang="en-US" sz="3200" dirty="0"/>
              <a:t>Professor Malcolm A. MacIver</a:t>
            </a:r>
          </a:p>
        </p:txBody>
      </p:sp>
      <p:pic>
        <p:nvPicPr>
          <p:cNvPr id="15363" name="Picture 3" descr="Action_Potential.jpg">
            <a:extLst>
              <a:ext uri="{FF2B5EF4-FFF2-40B4-BE49-F238E27FC236}">
                <a16:creationId xmlns:a16="http://schemas.microsoft.com/office/drawing/2014/main" id="{768311A4-7040-D21E-006F-F15D2AE3920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81275" y="1746250"/>
            <a:ext cx="3925888" cy="306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Rectangle 1">
            <a:extLst>
              <a:ext uri="{FF2B5EF4-FFF2-40B4-BE49-F238E27FC236}">
                <a16:creationId xmlns:a16="http://schemas.microsoft.com/office/drawing/2014/main" id="{49B92273-A38F-A807-8531-0911A8DE03D2}"/>
              </a:ext>
            </a:extLst>
          </p:cNvPr>
          <p:cNvSpPr>
            <a:spLocks noChangeArrowheads="1"/>
          </p:cNvSpPr>
          <p:nvPr/>
        </p:nvSpPr>
        <p:spPr bwMode="auto">
          <a:xfrm>
            <a:off x="146050" y="500063"/>
            <a:ext cx="8851900" cy="107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a:solidFill>
                  <a:srgbClr val="002060"/>
                </a:solidFill>
              </a:rPr>
              <a:t>BMD ENG 301Quantitative Systems Physiology</a:t>
            </a:r>
            <a:br>
              <a:rPr lang="en-US" altLang="en-US" sz="3200">
                <a:solidFill>
                  <a:srgbClr val="002060"/>
                </a:solidFill>
              </a:rPr>
            </a:br>
            <a:r>
              <a:rPr lang="en-US" altLang="en-US" sz="3200">
                <a:solidFill>
                  <a:srgbClr val="002060"/>
                </a:solidFill>
              </a:rPr>
              <a:t>(Nervous System)</a:t>
            </a:r>
            <a:endParaRPr lang="en-US" altLang="en-US" sz="3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itle 2">
            <a:extLst>
              <a:ext uri="{FF2B5EF4-FFF2-40B4-BE49-F238E27FC236}">
                <a16:creationId xmlns:a16="http://schemas.microsoft.com/office/drawing/2014/main" id="{48E5F277-9EB6-4BB9-B42D-E0631ABBECAF}"/>
              </a:ext>
            </a:extLst>
          </p:cNvPr>
          <p:cNvSpPr>
            <a:spLocks noGrp="1" noChangeArrowheads="1"/>
          </p:cNvSpPr>
          <p:nvPr>
            <p:ph type="title"/>
          </p:nvPr>
        </p:nvSpPr>
        <p:spPr>
          <a:xfrm>
            <a:off x="0" y="0"/>
            <a:ext cx="9144000" cy="619125"/>
          </a:xfrm>
        </p:spPr>
        <p:txBody>
          <a:bodyPr/>
          <a:lstStyle/>
          <a:p>
            <a:pPr algn="ctr"/>
            <a:r>
              <a:rPr lang="en-US" altLang="en-US">
                <a:ea typeface="ＭＳ Ｐゴシック" panose="020B0600070205080204" pitchFamily="34" charset="-128"/>
              </a:rPr>
              <a:t>Indirect “images” of functional localization and maps using invasive and noninvasive neurophysiological approaches</a:t>
            </a:r>
          </a:p>
        </p:txBody>
      </p:sp>
      <p:pic>
        <p:nvPicPr>
          <p:cNvPr id="26626" name="Picture 3">
            <a:extLst>
              <a:ext uri="{FF2B5EF4-FFF2-40B4-BE49-F238E27FC236}">
                <a16:creationId xmlns:a16="http://schemas.microsoft.com/office/drawing/2014/main" id="{1125AE71-9813-984A-71D0-A55F2E243D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400" y="619125"/>
            <a:ext cx="7569200" cy="623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D9DF4D46-BB86-80AD-D69D-0C69C6D957E3}"/>
              </a:ext>
            </a:extLst>
          </p:cNvPr>
          <p:cNvSpPr txBox="1">
            <a:spLocks noChangeArrowheads="1"/>
          </p:cNvSpPr>
          <p:nvPr/>
        </p:nvSpPr>
        <p:spPr bwMode="auto">
          <a:xfrm>
            <a:off x="4572000" y="4697413"/>
            <a:ext cx="3643313"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FF0000"/>
                </a:solidFill>
              </a:rPr>
              <a:t>Good temporal resolution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2">
            <a:extLst>
              <a:ext uri="{FF2B5EF4-FFF2-40B4-BE49-F238E27FC236}">
                <a16:creationId xmlns:a16="http://schemas.microsoft.com/office/drawing/2014/main" id="{2BD217E5-06F2-DC12-5B4E-5DCF756D60A3}"/>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fMRI of a patient’s brain that harbored a right frontal lobe glioma (gray area)</a:t>
            </a:r>
          </a:p>
        </p:txBody>
      </p:sp>
      <p:pic>
        <p:nvPicPr>
          <p:cNvPr id="28674" name="Picture 1" descr="Neuroscience6e-Fig-01-21-0.jpg">
            <a:extLst>
              <a:ext uri="{FF2B5EF4-FFF2-40B4-BE49-F238E27FC236}">
                <a16:creationId xmlns:a16="http://schemas.microsoft.com/office/drawing/2014/main" id="{BA9A8ADB-B800-EE84-32D4-7E4918B3F8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758825"/>
            <a:ext cx="8534400"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C1B29B7C-8D2E-1320-7F77-8CD0A99E413F}"/>
              </a:ext>
            </a:extLst>
          </p:cNvPr>
          <p:cNvSpPr txBox="1">
            <a:spLocks noChangeArrowheads="1"/>
          </p:cNvSpPr>
          <p:nvPr/>
        </p:nvSpPr>
        <p:spPr bwMode="auto">
          <a:xfrm>
            <a:off x="3297238" y="6221413"/>
            <a:ext cx="354171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FF0000"/>
                </a:solidFill>
              </a:rPr>
              <a:t>Poor temporal resolution</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2">
            <a:extLst>
              <a:ext uri="{FF2B5EF4-FFF2-40B4-BE49-F238E27FC236}">
                <a16:creationId xmlns:a16="http://schemas.microsoft.com/office/drawing/2014/main" id="{BDD3C0C0-E60A-6999-3B07-2CF2304AEB13}"/>
              </a:ext>
            </a:extLst>
          </p:cNvPr>
          <p:cNvSpPr>
            <a:spLocks noGrp="1" noChangeArrowheads="1"/>
          </p:cNvSpPr>
          <p:nvPr>
            <p:ph type="title"/>
          </p:nvPr>
        </p:nvSpPr>
        <p:spPr/>
        <p:txBody>
          <a:bodyPr/>
          <a:lstStyle/>
          <a:p>
            <a:r>
              <a:rPr lang="en-US" altLang="en-US">
                <a:ea typeface="ＭＳ Ｐゴシック" panose="020B0600070205080204" pitchFamily="34" charset="-128"/>
              </a:rPr>
              <a:t>Magnetoencephalography (MEG) provides greater temporal resolution with useful spatial resolution</a:t>
            </a:r>
          </a:p>
        </p:txBody>
      </p:sp>
      <p:pic>
        <p:nvPicPr>
          <p:cNvPr id="30722" name="Picture 3">
            <a:extLst>
              <a:ext uri="{FF2B5EF4-FFF2-40B4-BE49-F238E27FC236}">
                <a16:creationId xmlns:a16="http://schemas.microsoft.com/office/drawing/2014/main" id="{285A7CBA-1F8A-66E6-D1D6-052D7B3CCF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587500"/>
            <a:ext cx="8534400" cy="366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Monkey MindPong" descr="Monkey MindPong">
            <a:hlinkClick r:id="" action="ppaction://media"/>
            <a:extLst>
              <a:ext uri="{FF2B5EF4-FFF2-40B4-BE49-F238E27FC236}">
                <a16:creationId xmlns:a16="http://schemas.microsoft.com/office/drawing/2014/main" id="{FBCBECB4-A97A-7BD9-D38D-0A8EFADB848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 y="777254"/>
            <a:ext cx="6170141" cy="3467490"/>
          </a:xfrm>
          <a:prstGeom prst="rect">
            <a:avLst/>
          </a:prstGeom>
        </p:spPr>
      </p:pic>
      <p:sp>
        <p:nvSpPr>
          <p:cNvPr id="32769" name="Title 1">
            <a:extLst>
              <a:ext uri="{FF2B5EF4-FFF2-40B4-BE49-F238E27FC236}">
                <a16:creationId xmlns:a16="http://schemas.microsoft.com/office/drawing/2014/main" id="{733586C6-AF06-49C2-499A-A63E00FAF87B}"/>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Why should we care?</a:t>
            </a:r>
          </a:p>
        </p:txBody>
      </p:sp>
      <p:pic>
        <p:nvPicPr>
          <p:cNvPr id="4" name="Picture 3">
            <a:extLst>
              <a:ext uri="{FF2B5EF4-FFF2-40B4-BE49-F238E27FC236}">
                <a16:creationId xmlns:a16="http://schemas.microsoft.com/office/drawing/2014/main" id="{ABB7AA11-705C-6E03-E283-8D7EE98EE9A1}"/>
              </a:ext>
            </a:extLst>
          </p:cNvPr>
          <p:cNvPicPr>
            <a:picLocks noChangeAspect="1"/>
          </p:cNvPicPr>
          <p:nvPr/>
        </p:nvPicPr>
        <p:blipFill>
          <a:blip r:embed="rId5"/>
          <a:stretch>
            <a:fillRect/>
          </a:stretch>
        </p:blipFill>
        <p:spPr>
          <a:xfrm>
            <a:off x="4664852" y="4244743"/>
            <a:ext cx="4479148" cy="252776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8028"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1">
            <a:extLst>
              <a:ext uri="{FF2B5EF4-FFF2-40B4-BE49-F238E27FC236}">
                <a16:creationId xmlns:a16="http://schemas.microsoft.com/office/drawing/2014/main" id="{DB948B6C-64D7-6E12-3D97-8EC01075BCAE}"/>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Why should we care?</a:t>
            </a:r>
          </a:p>
        </p:txBody>
      </p:sp>
      <p:pic>
        <p:nvPicPr>
          <p:cNvPr id="33794" name="Picture 4">
            <a:extLst>
              <a:ext uri="{FF2B5EF4-FFF2-40B4-BE49-F238E27FC236}">
                <a16:creationId xmlns:a16="http://schemas.microsoft.com/office/drawing/2014/main" id="{93606241-5C2B-4319-4938-B7113726B3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0363" y="909638"/>
            <a:ext cx="8423275" cy="540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7D08AC-E6ED-51AC-A3B5-E80B7E93D2E1}"/>
              </a:ext>
            </a:extLst>
          </p:cNvPr>
          <p:cNvSpPr>
            <a:spLocks noGrp="1"/>
          </p:cNvSpPr>
          <p:nvPr>
            <p:ph type="title"/>
          </p:nvPr>
        </p:nvSpPr>
        <p:spPr/>
        <p:txBody>
          <a:bodyPr/>
          <a:lstStyle/>
          <a:p>
            <a:pPr algn="ctr">
              <a:defRPr/>
            </a:pPr>
            <a:r>
              <a:rPr lang="en-US" dirty="0">
                <a:cs typeface="+mj-cs"/>
              </a:rPr>
              <a:t>Cortical pyramidal and stellate cells</a:t>
            </a:r>
          </a:p>
        </p:txBody>
      </p:sp>
      <p:pic>
        <p:nvPicPr>
          <p:cNvPr id="34818" name="Picture 2" descr="Pyramsdal-and-Spiny-stellate-cell.JPG">
            <a:extLst>
              <a:ext uri="{FF2B5EF4-FFF2-40B4-BE49-F238E27FC236}">
                <a16:creationId xmlns:a16="http://schemas.microsoft.com/office/drawing/2014/main" id="{E842E40B-8F7F-10FB-B428-7FF3B334C40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838" y="831850"/>
            <a:ext cx="7934325" cy="394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19" name="TextBox 2">
            <a:extLst>
              <a:ext uri="{FF2B5EF4-FFF2-40B4-BE49-F238E27FC236}">
                <a16:creationId xmlns:a16="http://schemas.microsoft.com/office/drawing/2014/main" id="{343665FC-A03B-A5EF-3829-B8E305422EED}"/>
              </a:ext>
            </a:extLst>
          </p:cNvPr>
          <p:cNvSpPr txBox="1">
            <a:spLocks noChangeArrowheads="1"/>
          </p:cNvSpPr>
          <p:nvPr/>
        </p:nvSpPr>
        <p:spPr bwMode="auto">
          <a:xfrm>
            <a:off x="1898650" y="5680075"/>
            <a:ext cx="51514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Neural signals at the single cell level</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021C6B-D03C-B36E-EFA1-A8F0EB03B149}"/>
              </a:ext>
            </a:extLst>
          </p:cNvPr>
          <p:cNvSpPr>
            <a:spLocks noGrp="1"/>
          </p:cNvSpPr>
          <p:nvPr>
            <p:ph type="title"/>
          </p:nvPr>
        </p:nvSpPr>
        <p:spPr/>
        <p:txBody>
          <a:bodyPr/>
          <a:lstStyle/>
          <a:p>
            <a:pPr algn="ctr">
              <a:defRPr/>
            </a:pPr>
            <a:r>
              <a:rPr lang="en-US" dirty="0">
                <a:cs typeface="+mj-cs"/>
              </a:rPr>
              <a:t>Extracellular Neural Recordings</a:t>
            </a:r>
          </a:p>
        </p:txBody>
      </p:sp>
      <p:pic>
        <p:nvPicPr>
          <p:cNvPr id="35842" name="Picture 3" descr="neuron_electrode.JPG">
            <a:extLst>
              <a:ext uri="{FF2B5EF4-FFF2-40B4-BE49-F238E27FC236}">
                <a16:creationId xmlns:a16="http://schemas.microsoft.com/office/drawing/2014/main" id="{D8478F6B-E65D-A470-FF2D-F619ADCAC0A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87425" y="2098675"/>
            <a:ext cx="7300913" cy="361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extBox 2">
            <a:extLst>
              <a:ext uri="{FF2B5EF4-FFF2-40B4-BE49-F238E27FC236}">
                <a16:creationId xmlns:a16="http://schemas.microsoft.com/office/drawing/2014/main" id="{2ED209D7-A6E3-A443-6013-A6A1487FD85C}"/>
              </a:ext>
            </a:extLst>
          </p:cNvPr>
          <p:cNvSpPr txBox="1">
            <a:spLocks noChangeArrowheads="1"/>
          </p:cNvSpPr>
          <p:nvPr/>
        </p:nvSpPr>
        <p:spPr bwMode="auto">
          <a:xfrm>
            <a:off x="5002213" y="1009650"/>
            <a:ext cx="23241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solidFill>
                  <a:srgbClr val="FF0000"/>
                </a:solidFill>
              </a:rPr>
              <a:t>Sub mV signals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2">
            <a:extLst>
              <a:ext uri="{FF2B5EF4-FFF2-40B4-BE49-F238E27FC236}">
                <a16:creationId xmlns:a16="http://schemas.microsoft.com/office/drawing/2014/main" id="{79D7F308-05D6-8723-14A5-A29F0F29481A}"/>
              </a:ext>
            </a:extLst>
          </p:cNvPr>
          <p:cNvSpPr>
            <a:spLocks noGrp="1" noRot="1" noChangeArrowheads="1"/>
          </p:cNvSpPr>
          <p:nvPr>
            <p:ph type="title"/>
          </p:nvPr>
        </p:nvSpPr>
        <p:spPr/>
        <p:txBody>
          <a:bodyPr/>
          <a:lstStyle/>
          <a:p>
            <a:pPr algn="ctr"/>
            <a:r>
              <a:rPr lang="en-US" altLang="en-US">
                <a:ea typeface="ＭＳ Ｐゴシック" panose="020B0600070205080204" pitchFamily="34" charset="-128"/>
              </a:rPr>
              <a:t>Spike (Action Potential) Sorting</a:t>
            </a:r>
          </a:p>
        </p:txBody>
      </p:sp>
      <p:sp>
        <p:nvSpPr>
          <p:cNvPr id="36866" name="Rectangle 3">
            <a:extLst>
              <a:ext uri="{FF2B5EF4-FFF2-40B4-BE49-F238E27FC236}">
                <a16:creationId xmlns:a16="http://schemas.microsoft.com/office/drawing/2014/main" id="{9C4C0673-E3BA-6F6E-84B5-EB10DA85F6C7}"/>
              </a:ext>
            </a:extLst>
          </p:cNvPr>
          <p:cNvSpPr>
            <a:spLocks noGrp="1" noChangeArrowheads="1"/>
          </p:cNvSpPr>
          <p:nvPr>
            <p:ph type="body" idx="1"/>
          </p:nvPr>
        </p:nvSpPr>
        <p:spPr bwMode="auto">
          <a:xfrm>
            <a:off x="476250" y="714375"/>
            <a:ext cx="4343400" cy="45259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sz="2800">
                <a:ea typeface="ＭＳ Ｐゴシック" panose="020B0600070205080204" pitchFamily="34" charset="-128"/>
              </a:rPr>
              <a:t>Characterize the relation between stimuli and neural responses</a:t>
            </a:r>
          </a:p>
          <a:p>
            <a:r>
              <a:rPr lang="en-US" altLang="en-US" sz="2800">
                <a:ea typeface="ＭＳ Ｐゴシック" panose="020B0600070205080204" pitchFamily="34" charset="-128"/>
              </a:rPr>
              <a:t>The activity of neural ensembles is critical to understanding how information is coded, learned, processed, and retained by the nervous system</a:t>
            </a:r>
          </a:p>
          <a:p>
            <a:endParaRPr lang="en-US" altLang="en-US" sz="2800">
              <a:ea typeface="ＭＳ Ｐゴシック" panose="020B0600070205080204" pitchFamily="34" charset="-128"/>
            </a:endParaRPr>
          </a:p>
        </p:txBody>
      </p:sp>
      <p:grpSp>
        <p:nvGrpSpPr>
          <p:cNvPr id="36867" name="Group 34">
            <a:extLst>
              <a:ext uri="{FF2B5EF4-FFF2-40B4-BE49-F238E27FC236}">
                <a16:creationId xmlns:a16="http://schemas.microsoft.com/office/drawing/2014/main" id="{E4BBFE80-119E-1102-DA53-79CC135A6FF1}"/>
              </a:ext>
            </a:extLst>
          </p:cNvPr>
          <p:cNvGrpSpPr>
            <a:grpSpLocks/>
          </p:cNvGrpSpPr>
          <p:nvPr/>
        </p:nvGrpSpPr>
        <p:grpSpPr bwMode="auto">
          <a:xfrm>
            <a:off x="5313363" y="914400"/>
            <a:ext cx="3111500" cy="4495800"/>
            <a:chOff x="3176" y="672"/>
            <a:chExt cx="2440" cy="3360"/>
          </a:xfrm>
        </p:grpSpPr>
        <p:pic>
          <p:nvPicPr>
            <p:cNvPr id="36868" name="Picture 4" descr="chp_9_373_golgi_prymidal_ne">
              <a:extLst>
                <a:ext uri="{FF2B5EF4-FFF2-40B4-BE49-F238E27FC236}">
                  <a16:creationId xmlns:a16="http://schemas.microsoft.com/office/drawing/2014/main" id="{8D70015A-D382-9D99-AC02-1BA98E73A9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56" y="2736"/>
              <a:ext cx="1728" cy="1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6869" name="Group 5">
              <a:extLst>
                <a:ext uri="{FF2B5EF4-FFF2-40B4-BE49-F238E27FC236}">
                  <a16:creationId xmlns:a16="http://schemas.microsoft.com/office/drawing/2014/main" id="{1F435249-B314-C27D-C548-FEF18C207903}"/>
                </a:ext>
              </a:extLst>
            </p:cNvPr>
            <p:cNvGrpSpPr>
              <a:grpSpLocks/>
            </p:cNvGrpSpPr>
            <p:nvPr/>
          </p:nvGrpSpPr>
          <p:grpSpPr bwMode="auto">
            <a:xfrm>
              <a:off x="3792" y="672"/>
              <a:ext cx="1200" cy="1680"/>
              <a:chOff x="4272" y="1440"/>
              <a:chExt cx="1200" cy="1680"/>
            </a:xfrm>
          </p:grpSpPr>
          <p:sp>
            <p:nvSpPr>
              <p:cNvPr id="36882" name="AutoShape 6">
                <a:extLst>
                  <a:ext uri="{FF2B5EF4-FFF2-40B4-BE49-F238E27FC236}">
                    <a16:creationId xmlns:a16="http://schemas.microsoft.com/office/drawing/2014/main" id="{F69D1520-0413-196A-2767-605CFE9BE561}"/>
                  </a:ext>
                </a:extLst>
              </p:cNvPr>
              <p:cNvSpPr>
                <a:spLocks noChangeArrowheads="1"/>
              </p:cNvSpPr>
              <p:nvPr/>
            </p:nvSpPr>
            <p:spPr bwMode="auto">
              <a:xfrm>
                <a:off x="4272" y="1440"/>
                <a:ext cx="1200" cy="1680"/>
              </a:xfrm>
              <a:prstGeom prst="roundRect">
                <a:avLst>
                  <a:gd name="adj" fmla="val 16667"/>
                </a:avLst>
              </a:prstGeom>
              <a:solidFill>
                <a:srgbClr val="808080"/>
              </a:solidFill>
              <a:ln w="5715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nvGrpSpPr>
              <p:cNvPr id="36883" name="Group 7">
                <a:extLst>
                  <a:ext uri="{FF2B5EF4-FFF2-40B4-BE49-F238E27FC236}">
                    <a16:creationId xmlns:a16="http://schemas.microsoft.com/office/drawing/2014/main" id="{C1CF652B-607D-65F7-804E-77B62C2DE25D}"/>
                  </a:ext>
                </a:extLst>
              </p:cNvPr>
              <p:cNvGrpSpPr>
                <a:grpSpLocks/>
              </p:cNvGrpSpPr>
              <p:nvPr/>
            </p:nvGrpSpPr>
            <p:grpSpPr bwMode="auto">
              <a:xfrm>
                <a:off x="4416" y="1584"/>
                <a:ext cx="912" cy="960"/>
                <a:chOff x="4416" y="3024"/>
                <a:chExt cx="912" cy="960"/>
              </a:xfrm>
            </p:grpSpPr>
            <p:sp>
              <p:nvSpPr>
                <p:cNvPr id="36895" name="Oval 8">
                  <a:extLst>
                    <a:ext uri="{FF2B5EF4-FFF2-40B4-BE49-F238E27FC236}">
                      <a16:creationId xmlns:a16="http://schemas.microsoft.com/office/drawing/2014/main" id="{8A7C89CE-2B48-9A34-B1D2-46D6B34E2479}"/>
                    </a:ext>
                  </a:extLst>
                </p:cNvPr>
                <p:cNvSpPr>
                  <a:spLocks noChangeArrowheads="1"/>
                </p:cNvSpPr>
                <p:nvPr/>
              </p:nvSpPr>
              <p:spPr bwMode="auto">
                <a:xfrm>
                  <a:off x="4416" y="3024"/>
                  <a:ext cx="912" cy="960"/>
                </a:xfrm>
                <a:prstGeom prst="ellipse">
                  <a:avLst/>
                </a:prstGeom>
                <a:solidFill>
                  <a:srgbClr val="808080"/>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96" name="Oval 9" descr="Large grid">
                  <a:extLst>
                    <a:ext uri="{FF2B5EF4-FFF2-40B4-BE49-F238E27FC236}">
                      <a16:creationId xmlns:a16="http://schemas.microsoft.com/office/drawing/2014/main" id="{4E4A14ED-E2B4-B61D-1218-E2FF302E6EE3}"/>
                    </a:ext>
                  </a:extLst>
                </p:cNvPr>
                <p:cNvSpPr>
                  <a:spLocks noChangeArrowheads="1"/>
                </p:cNvSpPr>
                <p:nvPr/>
              </p:nvSpPr>
              <p:spPr bwMode="auto">
                <a:xfrm>
                  <a:off x="4464" y="3072"/>
                  <a:ext cx="816" cy="864"/>
                </a:xfrm>
                <a:prstGeom prst="ellipse">
                  <a:avLst/>
                </a:prstGeom>
                <a:blipFill dpi="0" rotWithShape="0">
                  <a:blip r:embed="rId4"/>
                  <a:srcRect/>
                  <a:tile tx="0" ty="0" sx="100000" sy="100000" flip="none" algn="tl"/>
                </a:blip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97" name="Freeform 10">
                  <a:extLst>
                    <a:ext uri="{FF2B5EF4-FFF2-40B4-BE49-F238E27FC236}">
                      <a16:creationId xmlns:a16="http://schemas.microsoft.com/office/drawing/2014/main" id="{DE1BF63A-F88C-32A6-8107-2BA7B8032F35}"/>
                    </a:ext>
                  </a:extLst>
                </p:cNvPr>
                <p:cNvSpPr>
                  <a:spLocks/>
                </p:cNvSpPr>
                <p:nvPr/>
              </p:nvSpPr>
              <p:spPr bwMode="auto">
                <a:xfrm>
                  <a:off x="4464" y="3296"/>
                  <a:ext cx="816" cy="384"/>
                </a:xfrm>
                <a:custGeom>
                  <a:avLst/>
                  <a:gdLst>
                    <a:gd name="T0" fmla="*/ 0 w 816"/>
                    <a:gd name="T1" fmla="*/ 208 h 384"/>
                    <a:gd name="T2" fmla="*/ 96 w 816"/>
                    <a:gd name="T3" fmla="*/ 208 h 384"/>
                    <a:gd name="T4" fmla="*/ 144 w 816"/>
                    <a:gd name="T5" fmla="*/ 352 h 384"/>
                    <a:gd name="T6" fmla="*/ 192 w 816"/>
                    <a:gd name="T7" fmla="*/ 16 h 384"/>
                    <a:gd name="T8" fmla="*/ 288 w 816"/>
                    <a:gd name="T9" fmla="*/ 256 h 384"/>
                    <a:gd name="T10" fmla="*/ 384 w 816"/>
                    <a:gd name="T11" fmla="*/ 208 h 384"/>
                    <a:gd name="T12" fmla="*/ 432 w 816"/>
                    <a:gd name="T13" fmla="*/ 160 h 384"/>
                    <a:gd name="T14" fmla="*/ 480 w 816"/>
                    <a:gd name="T15" fmla="*/ 304 h 384"/>
                    <a:gd name="T16" fmla="*/ 528 w 816"/>
                    <a:gd name="T17" fmla="*/ 160 h 384"/>
                    <a:gd name="T18" fmla="*/ 576 w 816"/>
                    <a:gd name="T19" fmla="*/ 352 h 384"/>
                    <a:gd name="T20" fmla="*/ 624 w 816"/>
                    <a:gd name="T21" fmla="*/ 64 h 384"/>
                    <a:gd name="T22" fmla="*/ 672 w 816"/>
                    <a:gd name="T23" fmla="*/ 208 h 384"/>
                    <a:gd name="T24" fmla="*/ 816 w 816"/>
                    <a:gd name="T25" fmla="*/ 208 h 38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816" h="384">
                      <a:moveTo>
                        <a:pt x="0" y="208"/>
                      </a:moveTo>
                      <a:cubicBezTo>
                        <a:pt x="36" y="196"/>
                        <a:pt x="72" y="184"/>
                        <a:pt x="96" y="208"/>
                      </a:cubicBezTo>
                      <a:cubicBezTo>
                        <a:pt x="120" y="232"/>
                        <a:pt x="128" y="384"/>
                        <a:pt x="144" y="352"/>
                      </a:cubicBezTo>
                      <a:cubicBezTo>
                        <a:pt x="160" y="320"/>
                        <a:pt x="168" y="32"/>
                        <a:pt x="192" y="16"/>
                      </a:cubicBezTo>
                      <a:cubicBezTo>
                        <a:pt x="216" y="0"/>
                        <a:pt x="256" y="224"/>
                        <a:pt x="288" y="256"/>
                      </a:cubicBezTo>
                      <a:cubicBezTo>
                        <a:pt x="320" y="288"/>
                        <a:pt x="360" y="224"/>
                        <a:pt x="384" y="208"/>
                      </a:cubicBezTo>
                      <a:cubicBezTo>
                        <a:pt x="408" y="192"/>
                        <a:pt x="416" y="144"/>
                        <a:pt x="432" y="160"/>
                      </a:cubicBezTo>
                      <a:cubicBezTo>
                        <a:pt x="448" y="176"/>
                        <a:pt x="464" y="304"/>
                        <a:pt x="480" y="304"/>
                      </a:cubicBezTo>
                      <a:cubicBezTo>
                        <a:pt x="496" y="304"/>
                        <a:pt x="512" y="152"/>
                        <a:pt x="528" y="160"/>
                      </a:cubicBezTo>
                      <a:cubicBezTo>
                        <a:pt x="544" y="168"/>
                        <a:pt x="560" y="368"/>
                        <a:pt x="576" y="352"/>
                      </a:cubicBezTo>
                      <a:cubicBezTo>
                        <a:pt x="592" y="336"/>
                        <a:pt x="608" y="88"/>
                        <a:pt x="624" y="64"/>
                      </a:cubicBezTo>
                      <a:cubicBezTo>
                        <a:pt x="640" y="40"/>
                        <a:pt x="640" y="184"/>
                        <a:pt x="672" y="208"/>
                      </a:cubicBezTo>
                      <a:cubicBezTo>
                        <a:pt x="704" y="232"/>
                        <a:pt x="760" y="220"/>
                        <a:pt x="816" y="208"/>
                      </a:cubicBezTo>
                    </a:path>
                  </a:pathLst>
                </a:custGeom>
                <a:noFill/>
                <a:ln w="38100" cmpd="sng">
                  <a:solidFill>
                    <a:srgbClr val="7CFD35"/>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6884" name="Oval 11">
                <a:extLst>
                  <a:ext uri="{FF2B5EF4-FFF2-40B4-BE49-F238E27FC236}">
                    <a16:creationId xmlns:a16="http://schemas.microsoft.com/office/drawing/2014/main" id="{5C71E80F-20D9-5E8A-5711-6E8EE2AEF6BE}"/>
                  </a:ext>
                </a:extLst>
              </p:cNvPr>
              <p:cNvSpPr>
                <a:spLocks noChangeArrowheads="1"/>
              </p:cNvSpPr>
              <p:nvPr/>
            </p:nvSpPr>
            <p:spPr bwMode="auto">
              <a:xfrm>
                <a:off x="4992" y="2832"/>
                <a:ext cx="96" cy="96"/>
              </a:xfrm>
              <a:prstGeom prst="ellipse">
                <a:avLst/>
              </a:prstGeom>
              <a:solidFill>
                <a:schemeClr val="tx1"/>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85" name="Oval 12">
                <a:extLst>
                  <a:ext uri="{FF2B5EF4-FFF2-40B4-BE49-F238E27FC236}">
                    <a16:creationId xmlns:a16="http://schemas.microsoft.com/office/drawing/2014/main" id="{3595838F-9048-05A8-A61A-0D7EFC552766}"/>
                  </a:ext>
                </a:extLst>
              </p:cNvPr>
              <p:cNvSpPr>
                <a:spLocks noChangeArrowheads="1"/>
              </p:cNvSpPr>
              <p:nvPr/>
            </p:nvSpPr>
            <p:spPr bwMode="auto">
              <a:xfrm>
                <a:off x="4704" y="2832"/>
                <a:ext cx="96" cy="96"/>
              </a:xfrm>
              <a:prstGeom prst="ellipse">
                <a:avLst/>
              </a:prstGeom>
              <a:solidFill>
                <a:schemeClr val="tx1"/>
              </a:solidFill>
              <a:ln w="38100">
                <a:solidFill>
                  <a:srgbClr val="FF33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nvGrpSpPr>
              <p:cNvPr id="36886" name="Group 13">
                <a:extLst>
                  <a:ext uri="{FF2B5EF4-FFF2-40B4-BE49-F238E27FC236}">
                    <a16:creationId xmlns:a16="http://schemas.microsoft.com/office/drawing/2014/main" id="{9E7DD9D9-4906-460E-6D56-B7AD647472DE}"/>
                  </a:ext>
                </a:extLst>
              </p:cNvPr>
              <p:cNvGrpSpPr>
                <a:grpSpLocks/>
              </p:cNvGrpSpPr>
              <p:nvPr/>
            </p:nvGrpSpPr>
            <p:grpSpPr bwMode="auto">
              <a:xfrm>
                <a:off x="4560" y="2592"/>
                <a:ext cx="96" cy="144"/>
                <a:chOff x="4464" y="2592"/>
                <a:chExt cx="96" cy="144"/>
              </a:xfrm>
            </p:grpSpPr>
            <p:sp>
              <p:nvSpPr>
                <p:cNvPr id="36893" name="Oval 14">
                  <a:extLst>
                    <a:ext uri="{FF2B5EF4-FFF2-40B4-BE49-F238E27FC236}">
                      <a16:creationId xmlns:a16="http://schemas.microsoft.com/office/drawing/2014/main" id="{610FE572-84FF-C7AD-AFEB-86016E2BC0D5}"/>
                    </a:ext>
                  </a:extLst>
                </p:cNvPr>
                <p:cNvSpPr>
                  <a:spLocks noChangeArrowheads="1"/>
                </p:cNvSpPr>
                <p:nvPr/>
              </p:nvSpPr>
              <p:spPr bwMode="auto">
                <a:xfrm>
                  <a:off x="4464" y="2640"/>
                  <a:ext cx="96" cy="96"/>
                </a:xfrm>
                <a:prstGeom prst="ellipse">
                  <a:avLst/>
                </a:prstGeom>
                <a:solidFill>
                  <a:srgbClr val="C0C0C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94" name="Line 15">
                  <a:extLst>
                    <a:ext uri="{FF2B5EF4-FFF2-40B4-BE49-F238E27FC236}">
                      <a16:creationId xmlns:a16="http://schemas.microsoft.com/office/drawing/2014/main" id="{783ED7F9-7E1F-8978-3179-B6BEC7FD53C7}"/>
                    </a:ext>
                  </a:extLst>
                </p:cNvPr>
                <p:cNvSpPr>
                  <a:spLocks noChangeShapeType="1"/>
                </p:cNvSpPr>
                <p:nvPr/>
              </p:nvSpPr>
              <p:spPr bwMode="auto">
                <a:xfrm flipV="1">
                  <a:off x="4512" y="2592"/>
                  <a:ext cx="0" cy="4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6887" name="Group 16">
                <a:extLst>
                  <a:ext uri="{FF2B5EF4-FFF2-40B4-BE49-F238E27FC236}">
                    <a16:creationId xmlns:a16="http://schemas.microsoft.com/office/drawing/2014/main" id="{061E4AB9-44A8-49EF-9528-2074D9E64167}"/>
                  </a:ext>
                </a:extLst>
              </p:cNvPr>
              <p:cNvGrpSpPr>
                <a:grpSpLocks/>
              </p:cNvGrpSpPr>
              <p:nvPr/>
            </p:nvGrpSpPr>
            <p:grpSpPr bwMode="auto">
              <a:xfrm>
                <a:off x="4848" y="2592"/>
                <a:ext cx="96" cy="144"/>
                <a:chOff x="4464" y="2592"/>
                <a:chExt cx="96" cy="144"/>
              </a:xfrm>
            </p:grpSpPr>
            <p:sp>
              <p:nvSpPr>
                <p:cNvPr id="36891" name="Oval 17">
                  <a:extLst>
                    <a:ext uri="{FF2B5EF4-FFF2-40B4-BE49-F238E27FC236}">
                      <a16:creationId xmlns:a16="http://schemas.microsoft.com/office/drawing/2014/main" id="{9F98DC24-2B75-5E17-D72D-5A594F8B20D0}"/>
                    </a:ext>
                  </a:extLst>
                </p:cNvPr>
                <p:cNvSpPr>
                  <a:spLocks noChangeArrowheads="1"/>
                </p:cNvSpPr>
                <p:nvPr/>
              </p:nvSpPr>
              <p:spPr bwMode="auto">
                <a:xfrm>
                  <a:off x="4464" y="2640"/>
                  <a:ext cx="96" cy="96"/>
                </a:xfrm>
                <a:prstGeom prst="ellipse">
                  <a:avLst/>
                </a:prstGeom>
                <a:solidFill>
                  <a:srgbClr val="C0C0C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92" name="Line 18">
                  <a:extLst>
                    <a:ext uri="{FF2B5EF4-FFF2-40B4-BE49-F238E27FC236}">
                      <a16:creationId xmlns:a16="http://schemas.microsoft.com/office/drawing/2014/main" id="{384263DB-5E73-478C-F1EF-7245990ED274}"/>
                    </a:ext>
                  </a:extLst>
                </p:cNvPr>
                <p:cNvSpPr>
                  <a:spLocks noChangeShapeType="1"/>
                </p:cNvSpPr>
                <p:nvPr/>
              </p:nvSpPr>
              <p:spPr bwMode="auto">
                <a:xfrm flipV="1">
                  <a:off x="4512" y="2592"/>
                  <a:ext cx="0" cy="4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36888" name="Group 19">
                <a:extLst>
                  <a:ext uri="{FF2B5EF4-FFF2-40B4-BE49-F238E27FC236}">
                    <a16:creationId xmlns:a16="http://schemas.microsoft.com/office/drawing/2014/main" id="{1598394F-F29B-ED2F-8203-2AF31C75B72A}"/>
                  </a:ext>
                </a:extLst>
              </p:cNvPr>
              <p:cNvGrpSpPr>
                <a:grpSpLocks/>
              </p:cNvGrpSpPr>
              <p:nvPr/>
            </p:nvGrpSpPr>
            <p:grpSpPr bwMode="auto">
              <a:xfrm>
                <a:off x="5136" y="2592"/>
                <a:ext cx="96" cy="144"/>
                <a:chOff x="4464" y="2592"/>
                <a:chExt cx="96" cy="144"/>
              </a:xfrm>
            </p:grpSpPr>
            <p:sp>
              <p:nvSpPr>
                <p:cNvPr id="36889" name="Oval 20">
                  <a:extLst>
                    <a:ext uri="{FF2B5EF4-FFF2-40B4-BE49-F238E27FC236}">
                      <a16:creationId xmlns:a16="http://schemas.microsoft.com/office/drawing/2014/main" id="{052FAD92-D929-21F7-F238-9BE3D0CEF892}"/>
                    </a:ext>
                  </a:extLst>
                </p:cNvPr>
                <p:cNvSpPr>
                  <a:spLocks noChangeArrowheads="1"/>
                </p:cNvSpPr>
                <p:nvPr/>
              </p:nvSpPr>
              <p:spPr bwMode="auto">
                <a:xfrm>
                  <a:off x="4464" y="2640"/>
                  <a:ext cx="96" cy="96"/>
                </a:xfrm>
                <a:prstGeom prst="ellipse">
                  <a:avLst/>
                </a:prstGeom>
                <a:solidFill>
                  <a:srgbClr val="C0C0C0"/>
                </a:solidFill>
                <a:ln w="381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36890" name="Line 21">
                  <a:extLst>
                    <a:ext uri="{FF2B5EF4-FFF2-40B4-BE49-F238E27FC236}">
                      <a16:creationId xmlns:a16="http://schemas.microsoft.com/office/drawing/2014/main" id="{87A86FE3-A7FC-C925-AF5D-B7F68BE4DB82}"/>
                    </a:ext>
                  </a:extLst>
                </p:cNvPr>
                <p:cNvSpPr>
                  <a:spLocks noChangeShapeType="1"/>
                </p:cNvSpPr>
                <p:nvPr/>
              </p:nvSpPr>
              <p:spPr bwMode="auto">
                <a:xfrm flipV="1">
                  <a:off x="4512" y="2592"/>
                  <a:ext cx="0" cy="48"/>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grpSp>
          <p:nvGrpSpPr>
            <p:cNvPr id="36870" name="Group 22">
              <a:extLst>
                <a:ext uri="{FF2B5EF4-FFF2-40B4-BE49-F238E27FC236}">
                  <a16:creationId xmlns:a16="http://schemas.microsoft.com/office/drawing/2014/main" id="{BC01B23C-2927-D3CB-8845-FB44CBE4723D}"/>
                </a:ext>
              </a:extLst>
            </p:cNvPr>
            <p:cNvGrpSpPr>
              <a:grpSpLocks/>
            </p:cNvGrpSpPr>
            <p:nvPr/>
          </p:nvGrpSpPr>
          <p:grpSpPr bwMode="auto">
            <a:xfrm>
              <a:off x="5232" y="2544"/>
              <a:ext cx="384" cy="288"/>
              <a:chOff x="5088" y="2400"/>
              <a:chExt cx="384" cy="288"/>
            </a:xfrm>
          </p:grpSpPr>
          <p:sp>
            <p:nvSpPr>
              <p:cNvPr id="36878" name="Line 23">
                <a:extLst>
                  <a:ext uri="{FF2B5EF4-FFF2-40B4-BE49-F238E27FC236}">
                    <a16:creationId xmlns:a16="http://schemas.microsoft.com/office/drawing/2014/main" id="{1AC0AF7A-43F9-277E-DC3A-1448EC3FDF77}"/>
                  </a:ext>
                </a:extLst>
              </p:cNvPr>
              <p:cNvSpPr>
                <a:spLocks noChangeShapeType="1"/>
              </p:cNvSpPr>
              <p:nvPr/>
            </p:nvSpPr>
            <p:spPr bwMode="auto">
              <a:xfrm>
                <a:off x="5088" y="2592"/>
                <a:ext cx="384"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9" name="Line 24">
                <a:extLst>
                  <a:ext uri="{FF2B5EF4-FFF2-40B4-BE49-F238E27FC236}">
                    <a16:creationId xmlns:a16="http://schemas.microsoft.com/office/drawing/2014/main" id="{9794B06D-8FED-FA09-B1FF-DC6CA68A9529}"/>
                  </a:ext>
                </a:extLst>
              </p:cNvPr>
              <p:cNvSpPr>
                <a:spLocks noChangeShapeType="1"/>
              </p:cNvSpPr>
              <p:nvPr/>
            </p:nvSpPr>
            <p:spPr bwMode="auto">
              <a:xfrm>
                <a:off x="5136" y="2640"/>
                <a:ext cx="288"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80" name="Line 25">
                <a:extLst>
                  <a:ext uri="{FF2B5EF4-FFF2-40B4-BE49-F238E27FC236}">
                    <a16:creationId xmlns:a16="http://schemas.microsoft.com/office/drawing/2014/main" id="{D525959C-3C5B-3EFF-AF90-5E70B559BA25}"/>
                  </a:ext>
                </a:extLst>
              </p:cNvPr>
              <p:cNvSpPr>
                <a:spLocks noChangeShapeType="1"/>
              </p:cNvSpPr>
              <p:nvPr/>
            </p:nvSpPr>
            <p:spPr bwMode="auto">
              <a:xfrm>
                <a:off x="5184" y="2688"/>
                <a:ext cx="192" cy="0"/>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81" name="Line 26">
                <a:extLst>
                  <a:ext uri="{FF2B5EF4-FFF2-40B4-BE49-F238E27FC236}">
                    <a16:creationId xmlns:a16="http://schemas.microsoft.com/office/drawing/2014/main" id="{E0CDD90B-F4F2-C863-8202-9FDC58F5C653}"/>
                  </a:ext>
                </a:extLst>
              </p:cNvPr>
              <p:cNvSpPr>
                <a:spLocks noChangeShapeType="1"/>
              </p:cNvSpPr>
              <p:nvPr/>
            </p:nvSpPr>
            <p:spPr bwMode="auto">
              <a:xfrm flipV="1">
                <a:off x="5280" y="2400"/>
                <a:ext cx="0" cy="192"/>
              </a:xfrm>
              <a:prstGeom prst="line">
                <a:avLst/>
              </a:prstGeom>
              <a:noFill/>
              <a:ln w="2857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6871" name="Freeform 27">
              <a:extLst>
                <a:ext uri="{FF2B5EF4-FFF2-40B4-BE49-F238E27FC236}">
                  <a16:creationId xmlns:a16="http://schemas.microsoft.com/office/drawing/2014/main" id="{F3E90083-C619-23DA-7968-69B03E6289FD}"/>
                </a:ext>
              </a:extLst>
            </p:cNvPr>
            <p:cNvSpPr>
              <a:spLocks/>
            </p:cNvSpPr>
            <p:nvPr/>
          </p:nvSpPr>
          <p:spPr bwMode="auto">
            <a:xfrm>
              <a:off x="4440" y="2112"/>
              <a:ext cx="984" cy="448"/>
            </a:xfrm>
            <a:custGeom>
              <a:avLst/>
              <a:gdLst>
                <a:gd name="T0" fmla="*/ 120 w 984"/>
                <a:gd name="T1" fmla="*/ 0 h 448"/>
                <a:gd name="T2" fmla="*/ 120 w 984"/>
                <a:gd name="T3" fmla="*/ 432 h 448"/>
                <a:gd name="T4" fmla="*/ 840 w 984"/>
                <a:gd name="T5" fmla="*/ 96 h 448"/>
                <a:gd name="T6" fmla="*/ 984 w 984"/>
                <a:gd name="T7" fmla="*/ 432 h 448"/>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984" h="448">
                  <a:moveTo>
                    <a:pt x="120" y="0"/>
                  </a:moveTo>
                  <a:cubicBezTo>
                    <a:pt x="60" y="208"/>
                    <a:pt x="0" y="416"/>
                    <a:pt x="120" y="432"/>
                  </a:cubicBezTo>
                  <a:cubicBezTo>
                    <a:pt x="240" y="448"/>
                    <a:pt x="696" y="96"/>
                    <a:pt x="840" y="96"/>
                  </a:cubicBezTo>
                  <a:cubicBezTo>
                    <a:pt x="984" y="96"/>
                    <a:pt x="984" y="264"/>
                    <a:pt x="984" y="432"/>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nvGrpSpPr>
            <p:cNvPr id="36872" name="Group 28">
              <a:extLst>
                <a:ext uri="{FF2B5EF4-FFF2-40B4-BE49-F238E27FC236}">
                  <a16:creationId xmlns:a16="http://schemas.microsoft.com/office/drawing/2014/main" id="{8EEA60C9-A416-27AF-7A4C-8BEE278CCFEC}"/>
                </a:ext>
              </a:extLst>
            </p:cNvPr>
            <p:cNvGrpSpPr>
              <a:grpSpLocks/>
            </p:cNvGrpSpPr>
            <p:nvPr/>
          </p:nvGrpSpPr>
          <p:grpSpPr bwMode="auto">
            <a:xfrm>
              <a:off x="3744" y="2976"/>
              <a:ext cx="528" cy="576"/>
              <a:chOff x="3744" y="2928"/>
              <a:chExt cx="528" cy="576"/>
            </a:xfrm>
          </p:grpSpPr>
          <p:sp>
            <p:nvSpPr>
              <p:cNvPr id="36875" name="Line 29">
                <a:extLst>
                  <a:ext uri="{FF2B5EF4-FFF2-40B4-BE49-F238E27FC236}">
                    <a16:creationId xmlns:a16="http://schemas.microsoft.com/office/drawing/2014/main" id="{7298D7C1-596A-46DD-11C7-5B73E1BAF81C}"/>
                  </a:ext>
                </a:extLst>
              </p:cNvPr>
              <p:cNvSpPr>
                <a:spLocks noChangeShapeType="1"/>
              </p:cNvSpPr>
              <p:nvPr/>
            </p:nvSpPr>
            <p:spPr bwMode="auto">
              <a:xfrm flipH="1" flipV="1">
                <a:off x="3744" y="2928"/>
                <a:ext cx="528" cy="576"/>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6" name="Line 30">
                <a:extLst>
                  <a:ext uri="{FF2B5EF4-FFF2-40B4-BE49-F238E27FC236}">
                    <a16:creationId xmlns:a16="http://schemas.microsoft.com/office/drawing/2014/main" id="{6393C5B8-FE2F-75DD-A866-E72625ED767D}"/>
                  </a:ext>
                </a:extLst>
              </p:cNvPr>
              <p:cNvSpPr>
                <a:spLocks noChangeShapeType="1"/>
              </p:cNvSpPr>
              <p:nvPr/>
            </p:nvSpPr>
            <p:spPr bwMode="auto">
              <a:xfrm flipH="1" flipV="1">
                <a:off x="3744" y="2976"/>
                <a:ext cx="528" cy="528"/>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7" name="Line 31">
                <a:extLst>
                  <a:ext uri="{FF2B5EF4-FFF2-40B4-BE49-F238E27FC236}">
                    <a16:creationId xmlns:a16="http://schemas.microsoft.com/office/drawing/2014/main" id="{2D7DC875-83AD-68C9-59EC-81F9F6D674D6}"/>
                  </a:ext>
                </a:extLst>
              </p:cNvPr>
              <p:cNvSpPr>
                <a:spLocks noChangeShapeType="1"/>
              </p:cNvSpPr>
              <p:nvPr/>
            </p:nvSpPr>
            <p:spPr bwMode="auto">
              <a:xfrm>
                <a:off x="3744" y="2928"/>
                <a:ext cx="0" cy="48"/>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sp>
          <p:nvSpPr>
            <p:cNvPr id="36873" name="Freeform 32">
              <a:extLst>
                <a:ext uri="{FF2B5EF4-FFF2-40B4-BE49-F238E27FC236}">
                  <a16:creationId xmlns:a16="http://schemas.microsoft.com/office/drawing/2014/main" id="{2086B903-E30B-8950-4760-F9A8A6BD36D4}"/>
                </a:ext>
              </a:extLst>
            </p:cNvPr>
            <p:cNvSpPr>
              <a:spLocks/>
            </p:cNvSpPr>
            <p:nvPr/>
          </p:nvSpPr>
          <p:spPr bwMode="auto">
            <a:xfrm>
              <a:off x="3176" y="2112"/>
              <a:ext cx="1264" cy="968"/>
            </a:xfrm>
            <a:custGeom>
              <a:avLst/>
              <a:gdLst>
                <a:gd name="T0" fmla="*/ 1096 w 1264"/>
                <a:gd name="T1" fmla="*/ 0 h 968"/>
                <a:gd name="T2" fmla="*/ 1096 w 1264"/>
                <a:gd name="T3" fmla="*/ 432 h 968"/>
                <a:gd name="T4" fmla="*/ 88 w 1264"/>
                <a:gd name="T5" fmla="*/ 288 h 968"/>
                <a:gd name="T6" fmla="*/ 568 w 1264"/>
                <a:gd name="T7" fmla="*/ 864 h 968"/>
                <a:gd name="T8" fmla="*/ 568 w 1264"/>
                <a:gd name="T9" fmla="*/ 912 h 96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264" h="968">
                  <a:moveTo>
                    <a:pt x="1096" y="0"/>
                  </a:moveTo>
                  <a:cubicBezTo>
                    <a:pt x="1180" y="192"/>
                    <a:pt x="1264" y="384"/>
                    <a:pt x="1096" y="432"/>
                  </a:cubicBezTo>
                  <a:cubicBezTo>
                    <a:pt x="928" y="480"/>
                    <a:pt x="176" y="216"/>
                    <a:pt x="88" y="288"/>
                  </a:cubicBezTo>
                  <a:cubicBezTo>
                    <a:pt x="0" y="360"/>
                    <a:pt x="488" y="760"/>
                    <a:pt x="568" y="864"/>
                  </a:cubicBezTo>
                  <a:cubicBezTo>
                    <a:pt x="648" y="968"/>
                    <a:pt x="608" y="940"/>
                    <a:pt x="568" y="912"/>
                  </a:cubicBezTo>
                </a:path>
              </a:pathLst>
            </a:custGeom>
            <a:noFill/>
            <a:ln w="28575" cmpd="sng">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36874" name="AutoShape 33">
              <a:extLst>
                <a:ext uri="{FF2B5EF4-FFF2-40B4-BE49-F238E27FC236}">
                  <a16:creationId xmlns:a16="http://schemas.microsoft.com/office/drawing/2014/main" id="{D624A1C1-3690-3704-2D15-7773B724C67D}"/>
                </a:ext>
              </a:extLst>
            </p:cNvPr>
            <p:cNvSpPr>
              <a:spLocks noChangeArrowheads="1"/>
            </p:cNvSpPr>
            <p:nvPr/>
          </p:nvSpPr>
          <p:spPr bwMode="auto">
            <a:xfrm rot="8193370">
              <a:off x="4056" y="2856"/>
              <a:ext cx="48" cy="960"/>
            </a:xfrm>
            <a:prstGeom prst="triangle">
              <a:avLst>
                <a:gd name="adj" fmla="val 39583"/>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a:extLst>
              <a:ext uri="{FF2B5EF4-FFF2-40B4-BE49-F238E27FC236}">
                <a16:creationId xmlns:a16="http://schemas.microsoft.com/office/drawing/2014/main" id="{4E304F46-A4DB-F237-1335-F7820B5BC359}"/>
              </a:ext>
            </a:extLst>
          </p:cNvPr>
          <p:cNvSpPr>
            <a:spLocks noGrp="1" noRot="1" noChangeArrowheads="1"/>
          </p:cNvSpPr>
          <p:nvPr>
            <p:ph type="title"/>
          </p:nvPr>
        </p:nvSpPr>
        <p:spPr/>
        <p:txBody>
          <a:bodyPr/>
          <a:lstStyle/>
          <a:p>
            <a:pPr algn="ctr"/>
            <a:r>
              <a:rPr lang="en-US" altLang="en-US">
                <a:ea typeface="ＭＳ Ｐゴシック" panose="020B0600070205080204" pitchFamily="34" charset="-128"/>
              </a:rPr>
              <a:t>Neural Recordings</a:t>
            </a:r>
          </a:p>
        </p:txBody>
      </p:sp>
      <p:sp>
        <p:nvSpPr>
          <p:cNvPr id="38914" name="Rectangle 3">
            <a:extLst>
              <a:ext uri="{FF2B5EF4-FFF2-40B4-BE49-F238E27FC236}">
                <a16:creationId xmlns:a16="http://schemas.microsoft.com/office/drawing/2014/main" id="{9B898B9C-1DDA-A33B-A8F5-AC87147A2ECC}"/>
              </a:ext>
            </a:extLst>
          </p:cNvPr>
          <p:cNvSpPr>
            <a:spLocks noGrp="1" noChangeArrowheads="1"/>
          </p:cNvSpPr>
          <p:nvPr>
            <p:ph type="body" idx="1"/>
          </p:nvPr>
        </p:nvSpPr>
        <p:spPr bwMode="auto">
          <a:xfrm>
            <a:off x="457200" y="1600200"/>
            <a:ext cx="4738688" cy="5791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en-US">
                <a:ea typeface="ＭＳ Ｐゴシック" panose="020B0600070205080204" pitchFamily="34" charset="-128"/>
              </a:rPr>
              <a:t>Neural signals are what we use to control neuroprostheses</a:t>
            </a:r>
          </a:p>
          <a:p>
            <a:endParaRPr lang="en-US" altLang="en-US">
              <a:ea typeface="ＭＳ Ｐゴシック" panose="020B0600070205080204" pitchFamily="34" charset="-128"/>
            </a:endParaRPr>
          </a:p>
          <a:p>
            <a:r>
              <a:rPr lang="en-US" altLang="en-US">
                <a:ea typeface="ＭＳ Ｐゴシック" panose="020B0600070205080204" pitchFamily="34" charset="-128"/>
              </a:rPr>
              <a:t>If we do not understand what they mean to the brain how can we use them intelligently?</a:t>
            </a:r>
          </a:p>
          <a:p>
            <a:endParaRPr lang="en-US" altLang="en-US">
              <a:ea typeface="ＭＳ Ｐゴシック" panose="020B0600070205080204" pitchFamily="34" charset="-128"/>
            </a:endParaRPr>
          </a:p>
        </p:txBody>
      </p:sp>
      <p:pic>
        <p:nvPicPr>
          <p:cNvPr id="38915" name="Picture 5" descr="channel_13">
            <a:extLst>
              <a:ext uri="{FF2B5EF4-FFF2-40B4-BE49-F238E27FC236}">
                <a16:creationId xmlns:a16="http://schemas.microsoft.com/office/drawing/2014/main" id="{AF69DCF3-AAE2-C952-9A4E-2AAFCD24744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4343400"/>
            <a:ext cx="2362200" cy="177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13" descr="articlespic_1279">
            <a:extLst>
              <a:ext uri="{FF2B5EF4-FFF2-40B4-BE49-F238E27FC236}">
                <a16:creationId xmlns:a16="http://schemas.microsoft.com/office/drawing/2014/main" id="{9FD23A7B-C0FF-A2B5-4A95-8FC2056DA8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1600200"/>
            <a:ext cx="1905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2">
            <a:extLst>
              <a:ext uri="{FF2B5EF4-FFF2-40B4-BE49-F238E27FC236}">
                <a16:creationId xmlns:a16="http://schemas.microsoft.com/office/drawing/2014/main" id="{2CFFCA88-53FA-7C9E-8F7D-483478A920FB}"/>
              </a:ext>
            </a:extLst>
          </p:cNvPr>
          <p:cNvSpPr>
            <a:spLocks noGrp="1" noRot="1" noChangeArrowheads="1"/>
          </p:cNvSpPr>
          <p:nvPr>
            <p:ph type="title" sz="quarter"/>
          </p:nvPr>
        </p:nvSpPr>
        <p:spPr>
          <a:xfrm>
            <a:off x="457200" y="274638"/>
            <a:ext cx="8229600" cy="638175"/>
          </a:xfrm>
        </p:spPr>
        <p:txBody>
          <a:bodyPr/>
          <a:lstStyle/>
          <a:p>
            <a:pPr algn="ctr"/>
            <a:r>
              <a:rPr lang="en-US" altLang="en-US">
                <a:ea typeface="ＭＳ Ｐゴシック" panose="020B0600070205080204" pitchFamily="34" charset="-128"/>
              </a:rPr>
              <a:t>Basic Steps for Spike Sorting</a:t>
            </a:r>
          </a:p>
        </p:txBody>
      </p:sp>
      <p:graphicFrame>
        <p:nvGraphicFramePr>
          <p:cNvPr id="44064" name="Object 32">
            <a:extLst>
              <a:ext uri="{FF2B5EF4-FFF2-40B4-BE49-F238E27FC236}">
                <a16:creationId xmlns:a16="http://schemas.microsoft.com/office/drawing/2014/main" id="{5BB08F23-D445-7A16-B1A3-3379C47BEB9A}"/>
              </a:ext>
            </a:extLst>
          </p:cNvPr>
          <p:cNvGraphicFramePr>
            <a:graphicFrameLocks noGrp="1" noChangeAspect="1"/>
          </p:cNvGraphicFramePr>
          <p:nvPr>
            <p:ph sz="quarter" idx="3"/>
          </p:nvPr>
        </p:nvGraphicFramePr>
        <p:xfrm>
          <a:off x="4648200" y="1828800"/>
          <a:ext cx="4038600" cy="531813"/>
        </p:xfrm>
        <a:graphic>
          <a:graphicData uri="http://schemas.openxmlformats.org/presentationml/2006/ole">
            <mc:AlternateContent xmlns:mc="http://schemas.openxmlformats.org/markup-compatibility/2006">
              <mc:Choice xmlns:v="urn:schemas-microsoft-com:vml" Requires="v">
                <p:oleObj name="Bitmap Image" r:id="rId3" imgW="6172200" imgH="482600" progId="Paint.Picture">
                  <p:embed/>
                </p:oleObj>
              </mc:Choice>
              <mc:Fallback>
                <p:oleObj name="Bitmap Image" r:id="rId3" imgW="6172200" imgH="482600" progId="Paint.Picture">
                  <p:embed/>
                  <p:pic>
                    <p:nvPicPr>
                      <p:cNvPr id="0" name="Object 3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828800"/>
                        <a:ext cx="4038600" cy="531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66" name="Object 34">
            <a:extLst>
              <a:ext uri="{FF2B5EF4-FFF2-40B4-BE49-F238E27FC236}">
                <a16:creationId xmlns:a16="http://schemas.microsoft.com/office/drawing/2014/main" id="{0C16599A-3120-8EF1-632C-1E7CAF744ED3}"/>
              </a:ext>
            </a:extLst>
          </p:cNvPr>
          <p:cNvGraphicFramePr>
            <a:graphicFrameLocks noGrp="1" noChangeAspect="1"/>
          </p:cNvGraphicFramePr>
          <p:nvPr>
            <p:ph sz="quarter" idx="4"/>
          </p:nvPr>
        </p:nvGraphicFramePr>
        <p:xfrm>
          <a:off x="4572000" y="2894013"/>
          <a:ext cx="4038600" cy="531812"/>
        </p:xfrm>
        <a:graphic>
          <a:graphicData uri="http://schemas.openxmlformats.org/presentationml/2006/ole">
            <mc:AlternateContent xmlns:mc="http://schemas.openxmlformats.org/markup-compatibility/2006">
              <mc:Choice xmlns:v="urn:schemas-microsoft-com:vml" Requires="v">
                <p:oleObj name="Bitmap Image" r:id="rId5" imgW="6146800" imgH="558800" progId="Paint.Picture">
                  <p:embed/>
                </p:oleObj>
              </mc:Choice>
              <mc:Fallback>
                <p:oleObj name="Bitmap Image" r:id="rId5" imgW="6146800" imgH="558800" progId="Paint.Picture">
                  <p:embed/>
                  <p:pic>
                    <p:nvPicPr>
                      <p:cNvPr id="0" name="Object 3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2894013"/>
                        <a:ext cx="4038600" cy="53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68" name="Object 36">
            <a:extLst>
              <a:ext uri="{FF2B5EF4-FFF2-40B4-BE49-F238E27FC236}">
                <a16:creationId xmlns:a16="http://schemas.microsoft.com/office/drawing/2014/main" id="{30EA45A8-5957-88B3-9AAB-AA21AD78CE14}"/>
              </a:ext>
            </a:extLst>
          </p:cNvPr>
          <p:cNvGraphicFramePr>
            <a:graphicFrameLocks noChangeAspect="1"/>
          </p:cNvGraphicFramePr>
          <p:nvPr/>
        </p:nvGraphicFramePr>
        <p:xfrm>
          <a:off x="5638800" y="3886200"/>
          <a:ext cx="2286000" cy="990600"/>
        </p:xfrm>
        <a:graphic>
          <a:graphicData uri="http://schemas.openxmlformats.org/presentationml/2006/ole">
            <mc:AlternateContent xmlns:mc="http://schemas.openxmlformats.org/markup-compatibility/2006">
              <mc:Choice xmlns:v="urn:schemas-microsoft-com:vml" Requires="v">
                <p:oleObj name="Bitmap Image" r:id="rId7" imgW="2228850" imgH="1104900" progId="Paint.Picture">
                  <p:embed/>
                </p:oleObj>
              </mc:Choice>
              <mc:Fallback>
                <p:oleObj name="Bitmap Image" r:id="rId7" imgW="2228850" imgH="1104900" progId="Paint.Picture">
                  <p:embed/>
                  <p:pic>
                    <p:nvPicPr>
                      <p:cNvPr id="0" name="Object 3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38800" y="3886200"/>
                        <a:ext cx="22860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70" name="Object 38">
            <a:extLst>
              <a:ext uri="{FF2B5EF4-FFF2-40B4-BE49-F238E27FC236}">
                <a16:creationId xmlns:a16="http://schemas.microsoft.com/office/drawing/2014/main" id="{4A5AAC9A-FF95-5C21-477D-8B6BB97DDBAE}"/>
              </a:ext>
            </a:extLst>
          </p:cNvPr>
          <p:cNvGraphicFramePr>
            <a:graphicFrameLocks noChangeAspect="1"/>
          </p:cNvGraphicFramePr>
          <p:nvPr/>
        </p:nvGraphicFramePr>
        <p:xfrm>
          <a:off x="4648200" y="5334000"/>
          <a:ext cx="1946275" cy="912813"/>
        </p:xfrm>
        <a:graphic>
          <a:graphicData uri="http://schemas.openxmlformats.org/presentationml/2006/ole">
            <mc:AlternateContent xmlns:mc="http://schemas.openxmlformats.org/markup-compatibility/2006">
              <mc:Choice xmlns:v="urn:schemas-microsoft-com:vml" Requires="v">
                <p:oleObj name="Bitmap Image" r:id="rId9" imgW="2247900" imgH="1054100" progId="Paint.Picture">
                  <p:embed/>
                </p:oleObj>
              </mc:Choice>
              <mc:Fallback>
                <p:oleObj name="Bitmap Image" r:id="rId9" imgW="2247900" imgH="1054100" progId="Paint.Picture">
                  <p:embed/>
                  <p:pic>
                    <p:nvPicPr>
                      <p:cNvPr id="0" name="Object 3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48200" y="5334000"/>
                        <a:ext cx="1946275" cy="91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71" name="Object 39">
            <a:extLst>
              <a:ext uri="{FF2B5EF4-FFF2-40B4-BE49-F238E27FC236}">
                <a16:creationId xmlns:a16="http://schemas.microsoft.com/office/drawing/2014/main" id="{F86D068C-DF48-D329-5CB4-0A8DD8FED00D}"/>
              </a:ext>
            </a:extLst>
          </p:cNvPr>
          <p:cNvGraphicFramePr>
            <a:graphicFrameLocks noChangeAspect="1"/>
          </p:cNvGraphicFramePr>
          <p:nvPr/>
        </p:nvGraphicFramePr>
        <p:xfrm>
          <a:off x="6934200" y="5334000"/>
          <a:ext cx="1938338" cy="915988"/>
        </p:xfrm>
        <a:graphic>
          <a:graphicData uri="http://schemas.openxmlformats.org/presentationml/2006/ole">
            <mc:AlternateContent xmlns:mc="http://schemas.openxmlformats.org/markup-compatibility/2006">
              <mc:Choice xmlns:v="urn:schemas-microsoft-com:vml" Requires="v">
                <p:oleObj name="Bitmap Image" r:id="rId11" imgW="2216150" imgH="1047750" progId="Paint.Picture">
                  <p:embed/>
                </p:oleObj>
              </mc:Choice>
              <mc:Fallback>
                <p:oleObj name="Bitmap Image" r:id="rId11" imgW="2216150" imgH="1047750" progId="Paint.Picture">
                  <p:embed/>
                  <p:pic>
                    <p:nvPicPr>
                      <p:cNvPr id="0" name="Object 39"/>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934200" y="5334000"/>
                        <a:ext cx="1938338"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4072" name="AutoShape 40">
            <a:hlinkClick r:id="" action="ppaction://noaction" highlightClick="1"/>
            <a:extLst>
              <a:ext uri="{FF2B5EF4-FFF2-40B4-BE49-F238E27FC236}">
                <a16:creationId xmlns:a16="http://schemas.microsoft.com/office/drawing/2014/main" id="{E53C652C-8C3E-F1F2-1AFF-F9E38CD80D02}"/>
              </a:ext>
            </a:extLst>
          </p:cNvPr>
          <p:cNvSpPr>
            <a:spLocks noChangeArrowheads="1"/>
          </p:cNvSpPr>
          <p:nvPr/>
        </p:nvSpPr>
        <p:spPr bwMode="auto">
          <a:xfrm>
            <a:off x="609600" y="1828800"/>
            <a:ext cx="3581400" cy="533400"/>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Raw Data</a:t>
            </a:r>
          </a:p>
        </p:txBody>
      </p:sp>
      <p:sp>
        <p:nvSpPr>
          <p:cNvPr id="44073" name="AutoShape 41">
            <a:extLst>
              <a:ext uri="{FF2B5EF4-FFF2-40B4-BE49-F238E27FC236}">
                <a16:creationId xmlns:a16="http://schemas.microsoft.com/office/drawing/2014/main" id="{E6935461-775D-D1A6-C758-A32FF65346DA}"/>
              </a:ext>
            </a:extLst>
          </p:cNvPr>
          <p:cNvSpPr>
            <a:spLocks noChangeArrowheads="1"/>
          </p:cNvSpPr>
          <p:nvPr/>
        </p:nvSpPr>
        <p:spPr bwMode="auto">
          <a:xfrm>
            <a:off x="609600" y="2895600"/>
            <a:ext cx="3581400" cy="533400"/>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Filtered Data</a:t>
            </a:r>
          </a:p>
        </p:txBody>
      </p:sp>
      <p:sp>
        <p:nvSpPr>
          <p:cNvPr id="44074" name="AutoShape 42">
            <a:extLst>
              <a:ext uri="{FF2B5EF4-FFF2-40B4-BE49-F238E27FC236}">
                <a16:creationId xmlns:a16="http://schemas.microsoft.com/office/drawing/2014/main" id="{953C53C6-6834-C564-40D0-F62832F7B280}"/>
              </a:ext>
            </a:extLst>
          </p:cNvPr>
          <p:cNvSpPr>
            <a:spLocks noChangeArrowheads="1"/>
          </p:cNvSpPr>
          <p:nvPr/>
        </p:nvSpPr>
        <p:spPr bwMode="auto">
          <a:xfrm>
            <a:off x="685800" y="4191000"/>
            <a:ext cx="3581400" cy="533400"/>
          </a:xfrm>
          <a:prstGeom prst="flowChartAlternateProcess">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Spike Detection</a:t>
            </a:r>
          </a:p>
        </p:txBody>
      </p:sp>
      <p:sp>
        <p:nvSpPr>
          <p:cNvPr id="44075" name="AutoShape 43">
            <a:extLst>
              <a:ext uri="{FF2B5EF4-FFF2-40B4-BE49-F238E27FC236}">
                <a16:creationId xmlns:a16="http://schemas.microsoft.com/office/drawing/2014/main" id="{7A4FCF22-D773-EAB2-99D4-AFC863E6092D}"/>
              </a:ext>
            </a:extLst>
          </p:cNvPr>
          <p:cNvSpPr>
            <a:spLocks noChangeArrowheads="1"/>
          </p:cNvSpPr>
          <p:nvPr/>
        </p:nvSpPr>
        <p:spPr bwMode="auto">
          <a:xfrm>
            <a:off x="685800" y="5410200"/>
            <a:ext cx="3581400" cy="533400"/>
          </a:xfrm>
          <a:prstGeom prst="flowChartAlternateProcess">
            <a:avLst/>
          </a:prstGeom>
          <a:solidFill>
            <a:srgbClr val="FF66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a:t>Classification Algorithm</a:t>
            </a:r>
          </a:p>
        </p:txBody>
      </p:sp>
      <p:sp>
        <p:nvSpPr>
          <p:cNvPr id="44078" name="AutoShape 46">
            <a:extLst>
              <a:ext uri="{FF2B5EF4-FFF2-40B4-BE49-F238E27FC236}">
                <a16:creationId xmlns:a16="http://schemas.microsoft.com/office/drawing/2014/main" id="{F3F0B4A9-B29F-A71A-5E42-B2AD7E936998}"/>
              </a:ext>
            </a:extLst>
          </p:cNvPr>
          <p:cNvSpPr>
            <a:spLocks noChangeArrowheads="1"/>
          </p:cNvSpPr>
          <p:nvPr/>
        </p:nvSpPr>
        <p:spPr bwMode="auto">
          <a:xfrm>
            <a:off x="2133600" y="2438400"/>
            <a:ext cx="304800" cy="381000"/>
          </a:xfrm>
          <a:prstGeom prst="downArrow">
            <a:avLst>
              <a:gd name="adj1" fmla="val 50000"/>
              <a:gd name="adj2" fmla="val 3125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79" name="AutoShape 47">
            <a:extLst>
              <a:ext uri="{FF2B5EF4-FFF2-40B4-BE49-F238E27FC236}">
                <a16:creationId xmlns:a16="http://schemas.microsoft.com/office/drawing/2014/main" id="{D5DBEBBE-A6E9-ECB7-884A-4F259D35601E}"/>
              </a:ext>
            </a:extLst>
          </p:cNvPr>
          <p:cNvSpPr>
            <a:spLocks noChangeArrowheads="1"/>
          </p:cNvSpPr>
          <p:nvPr/>
        </p:nvSpPr>
        <p:spPr bwMode="auto">
          <a:xfrm>
            <a:off x="2133600" y="3581400"/>
            <a:ext cx="304800" cy="381000"/>
          </a:xfrm>
          <a:prstGeom prst="downArrow">
            <a:avLst>
              <a:gd name="adj1" fmla="val 50000"/>
              <a:gd name="adj2" fmla="val 3125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80" name="AutoShape 48">
            <a:extLst>
              <a:ext uri="{FF2B5EF4-FFF2-40B4-BE49-F238E27FC236}">
                <a16:creationId xmlns:a16="http://schemas.microsoft.com/office/drawing/2014/main" id="{945C356B-A2D5-9DCD-386C-9F170C7D9013}"/>
              </a:ext>
            </a:extLst>
          </p:cNvPr>
          <p:cNvSpPr>
            <a:spLocks noChangeArrowheads="1"/>
          </p:cNvSpPr>
          <p:nvPr/>
        </p:nvSpPr>
        <p:spPr bwMode="auto">
          <a:xfrm>
            <a:off x="2133600" y="4876800"/>
            <a:ext cx="304800" cy="381000"/>
          </a:xfrm>
          <a:prstGeom prst="downArrow">
            <a:avLst>
              <a:gd name="adj1" fmla="val 50000"/>
              <a:gd name="adj2" fmla="val 31250"/>
            </a:avLst>
          </a:prstGeom>
          <a:solidFill>
            <a:srgbClr val="FF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81" name="AutoShape 49">
            <a:extLst>
              <a:ext uri="{FF2B5EF4-FFF2-40B4-BE49-F238E27FC236}">
                <a16:creationId xmlns:a16="http://schemas.microsoft.com/office/drawing/2014/main" id="{8671457D-41AD-51A6-8547-B206B05DEF07}"/>
              </a:ext>
            </a:extLst>
          </p:cNvPr>
          <p:cNvSpPr>
            <a:spLocks noChangeArrowheads="1"/>
          </p:cNvSpPr>
          <p:nvPr/>
        </p:nvSpPr>
        <p:spPr bwMode="auto">
          <a:xfrm>
            <a:off x="6477000" y="2438400"/>
            <a:ext cx="304800" cy="381000"/>
          </a:xfrm>
          <a:prstGeom prst="downArrow">
            <a:avLst>
              <a:gd name="adj1" fmla="val 50000"/>
              <a:gd name="adj2" fmla="val 31250"/>
            </a:avLst>
          </a:prstGeom>
          <a:solidFill>
            <a:srgbClr val="0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82" name="AutoShape 50">
            <a:extLst>
              <a:ext uri="{FF2B5EF4-FFF2-40B4-BE49-F238E27FC236}">
                <a16:creationId xmlns:a16="http://schemas.microsoft.com/office/drawing/2014/main" id="{0263FFAC-E459-F57F-8C66-4536F2FDE799}"/>
              </a:ext>
            </a:extLst>
          </p:cNvPr>
          <p:cNvSpPr>
            <a:spLocks noChangeArrowheads="1"/>
          </p:cNvSpPr>
          <p:nvPr/>
        </p:nvSpPr>
        <p:spPr bwMode="auto">
          <a:xfrm>
            <a:off x="6477000" y="3505200"/>
            <a:ext cx="304800" cy="304800"/>
          </a:xfrm>
          <a:prstGeom prst="downArrow">
            <a:avLst>
              <a:gd name="adj1" fmla="val 50000"/>
              <a:gd name="adj2" fmla="val 25000"/>
            </a:avLst>
          </a:prstGeom>
          <a:solidFill>
            <a:srgbClr val="0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83" name="AutoShape 51">
            <a:extLst>
              <a:ext uri="{FF2B5EF4-FFF2-40B4-BE49-F238E27FC236}">
                <a16:creationId xmlns:a16="http://schemas.microsoft.com/office/drawing/2014/main" id="{C5CDC4E8-F433-9BFC-0292-D5214B72221B}"/>
              </a:ext>
            </a:extLst>
          </p:cNvPr>
          <p:cNvSpPr>
            <a:spLocks noChangeArrowheads="1"/>
          </p:cNvSpPr>
          <p:nvPr/>
        </p:nvSpPr>
        <p:spPr bwMode="auto">
          <a:xfrm rot="1798899">
            <a:off x="6324600" y="4876800"/>
            <a:ext cx="304800" cy="381000"/>
          </a:xfrm>
          <a:prstGeom prst="downArrow">
            <a:avLst>
              <a:gd name="adj1" fmla="val 50000"/>
              <a:gd name="adj2" fmla="val 31250"/>
            </a:avLst>
          </a:prstGeom>
          <a:solidFill>
            <a:srgbClr val="0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4084" name="AutoShape 52">
            <a:extLst>
              <a:ext uri="{FF2B5EF4-FFF2-40B4-BE49-F238E27FC236}">
                <a16:creationId xmlns:a16="http://schemas.microsoft.com/office/drawing/2014/main" id="{D1A34835-BADD-4D64-122B-4470BD581D74}"/>
              </a:ext>
            </a:extLst>
          </p:cNvPr>
          <p:cNvSpPr>
            <a:spLocks noChangeArrowheads="1"/>
          </p:cNvSpPr>
          <p:nvPr/>
        </p:nvSpPr>
        <p:spPr bwMode="auto">
          <a:xfrm rot="-1989793">
            <a:off x="6781800" y="4876800"/>
            <a:ext cx="304800" cy="381000"/>
          </a:xfrm>
          <a:prstGeom prst="downArrow">
            <a:avLst>
              <a:gd name="adj1" fmla="val 50000"/>
              <a:gd name="adj2" fmla="val 31250"/>
            </a:avLst>
          </a:prstGeom>
          <a:solidFill>
            <a:srgbClr val="00808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4064"/>
                                        </p:tgtEl>
                                        <p:attrNameLst>
                                          <p:attrName>style.visibility</p:attrName>
                                        </p:attrNameLst>
                                      </p:cBhvr>
                                      <p:to>
                                        <p:strVal val="visible"/>
                                      </p:to>
                                    </p:set>
                                    <p:animEffect transition="in" filter="blinds(horizontal)">
                                      <p:cBhvr>
                                        <p:cTn id="7" dur="500"/>
                                        <p:tgtEl>
                                          <p:spTgt spid="4406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44072"/>
                                        </p:tgtEl>
                                        <p:attrNameLst>
                                          <p:attrName>style.visibility</p:attrName>
                                        </p:attrNameLst>
                                      </p:cBhvr>
                                      <p:to>
                                        <p:strVal val="visible"/>
                                      </p:to>
                                    </p:set>
                                    <p:animEffect transition="in" filter="blinds(horizontal)">
                                      <p:cBhvr>
                                        <p:cTn id="10" dur="500"/>
                                        <p:tgtEl>
                                          <p:spTgt spid="44072"/>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 presetClass="entr" presetSubtype="10" fill="hold" nodeType="clickEffect">
                                  <p:stCondLst>
                                    <p:cond delay="0"/>
                                  </p:stCondLst>
                                  <p:childTnLst>
                                    <p:set>
                                      <p:cBhvr>
                                        <p:cTn id="14" dur="1" fill="hold">
                                          <p:stCondLst>
                                            <p:cond delay="0"/>
                                          </p:stCondLst>
                                        </p:cTn>
                                        <p:tgtEl>
                                          <p:spTgt spid="44066"/>
                                        </p:tgtEl>
                                        <p:attrNameLst>
                                          <p:attrName>style.visibility</p:attrName>
                                        </p:attrNameLst>
                                      </p:cBhvr>
                                      <p:to>
                                        <p:strVal val="visible"/>
                                      </p:to>
                                    </p:set>
                                    <p:animEffect transition="in" filter="blinds(horizontal)">
                                      <p:cBhvr>
                                        <p:cTn id="15" dur="500"/>
                                        <p:tgtEl>
                                          <p:spTgt spid="4406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44073"/>
                                        </p:tgtEl>
                                        <p:attrNameLst>
                                          <p:attrName>style.visibility</p:attrName>
                                        </p:attrNameLst>
                                      </p:cBhvr>
                                      <p:to>
                                        <p:strVal val="visible"/>
                                      </p:to>
                                    </p:set>
                                    <p:animEffect transition="in" filter="blinds(horizontal)">
                                      <p:cBhvr>
                                        <p:cTn id="18" dur="500"/>
                                        <p:tgtEl>
                                          <p:spTgt spid="44073"/>
                                        </p:tgtEl>
                                      </p:cBhvr>
                                    </p:animEffect>
                                  </p:childTnLst>
                                </p:cTn>
                              </p:par>
                              <p:par>
                                <p:cTn id="19" presetID="3" presetClass="entr" presetSubtype="10" fill="hold" nodeType="withEffect">
                                  <p:stCondLst>
                                    <p:cond delay="0"/>
                                  </p:stCondLst>
                                  <p:childTnLst>
                                    <p:set>
                                      <p:cBhvr>
                                        <p:cTn id="20" dur="1" fill="hold">
                                          <p:stCondLst>
                                            <p:cond delay="0"/>
                                          </p:stCondLst>
                                        </p:cTn>
                                        <p:tgtEl>
                                          <p:spTgt spid="44078"/>
                                        </p:tgtEl>
                                        <p:attrNameLst>
                                          <p:attrName>style.visibility</p:attrName>
                                        </p:attrNameLst>
                                      </p:cBhvr>
                                      <p:to>
                                        <p:strVal val="visible"/>
                                      </p:to>
                                    </p:set>
                                    <p:animEffect transition="in" filter="blinds(horizontal)">
                                      <p:cBhvr>
                                        <p:cTn id="21" dur="500"/>
                                        <p:tgtEl>
                                          <p:spTgt spid="44078"/>
                                        </p:tgtEl>
                                      </p:cBhvr>
                                    </p:animEffect>
                                  </p:childTnLst>
                                </p:cTn>
                              </p:par>
                              <p:par>
                                <p:cTn id="22" presetID="3" presetClass="entr" presetSubtype="10" fill="hold" nodeType="withEffect">
                                  <p:stCondLst>
                                    <p:cond delay="0"/>
                                  </p:stCondLst>
                                  <p:childTnLst>
                                    <p:set>
                                      <p:cBhvr>
                                        <p:cTn id="23" dur="1" fill="hold">
                                          <p:stCondLst>
                                            <p:cond delay="0"/>
                                          </p:stCondLst>
                                        </p:cTn>
                                        <p:tgtEl>
                                          <p:spTgt spid="44081"/>
                                        </p:tgtEl>
                                        <p:attrNameLst>
                                          <p:attrName>style.visibility</p:attrName>
                                        </p:attrNameLst>
                                      </p:cBhvr>
                                      <p:to>
                                        <p:strVal val="visible"/>
                                      </p:to>
                                    </p:set>
                                    <p:animEffect transition="in" filter="blinds(horizontal)">
                                      <p:cBhvr>
                                        <p:cTn id="24" dur="500"/>
                                        <p:tgtEl>
                                          <p:spTgt spid="4408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3" presetClass="entr" presetSubtype="10" fill="hold" nodeType="clickEffect">
                                  <p:stCondLst>
                                    <p:cond delay="0"/>
                                  </p:stCondLst>
                                  <p:childTnLst>
                                    <p:set>
                                      <p:cBhvr>
                                        <p:cTn id="28" dur="1" fill="hold">
                                          <p:stCondLst>
                                            <p:cond delay="0"/>
                                          </p:stCondLst>
                                        </p:cTn>
                                        <p:tgtEl>
                                          <p:spTgt spid="44068"/>
                                        </p:tgtEl>
                                        <p:attrNameLst>
                                          <p:attrName>style.visibility</p:attrName>
                                        </p:attrNameLst>
                                      </p:cBhvr>
                                      <p:to>
                                        <p:strVal val="visible"/>
                                      </p:to>
                                    </p:set>
                                    <p:animEffect transition="in" filter="blinds(horizontal)">
                                      <p:cBhvr>
                                        <p:cTn id="29" dur="500"/>
                                        <p:tgtEl>
                                          <p:spTgt spid="44068"/>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44074"/>
                                        </p:tgtEl>
                                        <p:attrNameLst>
                                          <p:attrName>style.visibility</p:attrName>
                                        </p:attrNameLst>
                                      </p:cBhvr>
                                      <p:to>
                                        <p:strVal val="visible"/>
                                      </p:to>
                                    </p:set>
                                    <p:animEffect transition="in" filter="blinds(horizontal)">
                                      <p:cBhvr>
                                        <p:cTn id="32" dur="500"/>
                                        <p:tgtEl>
                                          <p:spTgt spid="44074"/>
                                        </p:tgtEl>
                                      </p:cBhvr>
                                    </p:animEffect>
                                  </p:childTnLst>
                                </p:cTn>
                              </p:par>
                              <p:par>
                                <p:cTn id="33" presetID="3" presetClass="entr" presetSubtype="10" fill="hold" nodeType="withEffect">
                                  <p:stCondLst>
                                    <p:cond delay="0"/>
                                  </p:stCondLst>
                                  <p:childTnLst>
                                    <p:set>
                                      <p:cBhvr>
                                        <p:cTn id="34" dur="1" fill="hold">
                                          <p:stCondLst>
                                            <p:cond delay="0"/>
                                          </p:stCondLst>
                                        </p:cTn>
                                        <p:tgtEl>
                                          <p:spTgt spid="44079"/>
                                        </p:tgtEl>
                                        <p:attrNameLst>
                                          <p:attrName>style.visibility</p:attrName>
                                        </p:attrNameLst>
                                      </p:cBhvr>
                                      <p:to>
                                        <p:strVal val="visible"/>
                                      </p:to>
                                    </p:set>
                                    <p:animEffect transition="in" filter="blinds(horizontal)">
                                      <p:cBhvr>
                                        <p:cTn id="35" dur="500"/>
                                        <p:tgtEl>
                                          <p:spTgt spid="44079"/>
                                        </p:tgtEl>
                                      </p:cBhvr>
                                    </p:animEffect>
                                  </p:childTnLst>
                                </p:cTn>
                              </p:par>
                              <p:par>
                                <p:cTn id="36" presetID="3" presetClass="entr" presetSubtype="10" fill="hold" nodeType="withEffect">
                                  <p:stCondLst>
                                    <p:cond delay="0"/>
                                  </p:stCondLst>
                                  <p:childTnLst>
                                    <p:set>
                                      <p:cBhvr>
                                        <p:cTn id="37" dur="1" fill="hold">
                                          <p:stCondLst>
                                            <p:cond delay="0"/>
                                          </p:stCondLst>
                                        </p:cTn>
                                        <p:tgtEl>
                                          <p:spTgt spid="44082"/>
                                        </p:tgtEl>
                                        <p:attrNameLst>
                                          <p:attrName>style.visibility</p:attrName>
                                        </p:attrNameLst>
                                      </p:cBhvr>
                                      <p:to>
                                        <p:strVal val="visible"/>
                                      </p:to>
                                    </p:set>
                                    <p:animEffect transition="in" filter="blinds(horizontal)">
                                      <p:cBhvr>
                                        <p:cTn id="38" dur="500"/>
                                        <p:tgtEl>
                                          <p:spTgt spid="44082"/>
                                        </p:tgtEl>
                                      </p:cBhvr>
                                    </p:animEffect>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44070"/>
                                        </p:tgtEl>
                                        <p:attrNameLst>
                                          <p:attrName>style.visibility</p:attrName>
                                        </p:attrNameLst>
                                      </p:cBhvr>
                                      <p:to>
                                        <p:strVal val="visible"/>
                                      </p:to>
                                    </p:set>
                                    <p:anim calcmode="lin" valueType="num">
                                      <p:cBhvr additive="base">
                                        <p:cTn id="43" dur="500" fill="hold"/>
                                        <p:tgtEl>
                                          <p:spTgt spid="44070"/>
                                        </p:tgtEl>
                                        <p:attrNameLst>
                                          <p:attrName>ppt_x</p:attrName>
                                        </p:attrNameLst>
                                      </p:cBhvr>
                                      <p:tavLst>
                                        <p:tav tm="0">
                                          <p:val>
                                            <p:strVal val="#ppt_x"/>
                                          </p:val>
                                        </p:tav>
                                        <p:tav tm="100000">
                                          <p:val>
                                            <p:strVal val="#ppt_x"/>
                                          </p:val>
                                        </p:tav>
                                      </p:tavLst>
                                    </p:anim>
                                    <p:anim calcmode="lin" valueType="num">
                                      <p:cBhvr additive="base">
                                        <p:cTn id="44" dur="500" fill="hold"/>
                                        <p:tgtEl>
                                          <p:spTgt spid="44070"/>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44071"/>
                                        </p:tgtEl>
                                        <p:attrNameLst>
                                          <p:attrName>style.visibility</p:attrName>
                                        </p:attrNameLst>
                                      </p:cBhvr>
                                      <p:to>
                                        <p:strVal val="visible"/>
                                      </p:to>
                                    </p:set>
                                    <p:anim calcmode="lin" valueType="num">
                                      <p:cBhvr additive="base">
                                        <p:cTn id="47" dur="500" fill="hold"/>
                                        <p:tgtEl>
                                          <p:spTgt spid="44071"/>
                                        </p:tgtEl>
                                        <p:attrNameLst>
                                          <p:attrName>ppt_x</p:attrName>
                                        </p:attrNameLst>
                                      </p:cBhvr>
                                      <p:tavLst>
                                        <p:tav tm="0">
                                          <p:val>
                                            <p:strVal val="#ppt_x"/>
                                          </p:val>
                                        </p:tav>
                                        <p:tav tm="100000">
                                          <p:val>
                                            <p:strVal val="#ppt_x"/>
                                          </p:val>
                                        </p:tav>
                                      </p:tavLst>
                                    </p:anim>
                                    <p:anim calcmode="lin" valueType="num">
                                      <p:cBhvr additive="base">
                                        <p:cTn id="48" dur="500" fill="hold"/>
                                        <p:tgtEl>
                                          <p:spTgt spid="44071"/>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4075"/>
                                        </p:tgtEl>
                                        <p:attrNameLst>
                                          <p:attrName>style.visibility</p:attrName>
                                        </p:attrNameLst>
                                      </p:cBhvr>
                                      <p:to>
                                        <p:strVal val="visible"/>
                                      </p:to>
                                    </p:set>
                                    <p:anim calcmode="lin" valueType="num">
                                      <p:cBhvr additive="base">
                                        <p:cTn id="51" dur="500" fill="hold"/>
                                        <p:tgtEl>
                                          <p:spTgt spid="44075"/>
                                        </p:tgtEl>
                                        <p:attrNameLst>
                                          <p:attrName>ppt_x</p:attrName>
                                        </p:attrNameLst>
                                      </p:cBhvr>
                                      <p:tavLst>
                                        <p:tav tm="0">
                                          <p:val>
                                            <p:strVal val="#ppt_x"/>
                                          </p:val>
                                        </p:tav>
                                        <p:tav tm="100000">
                                          <p:val>
                                            <p:strVal val="#ppt_x"/>
                                          </p:val>
                                        </p:tav>
                                      </p:tavLst>
                                    </p:anim>
                                    <p:anim calcmode="lin" valueType="num">
                                      <p:cBhvr additive="base">
                                        <p:cTn id="52" dur="500" fill="hold"/>
                                        <p:tgtEl>
                                          <p:spTgt spid="4407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44080"/>
                                        </p:tgtEl>
                                        <p:attrNameLst>
                                          <p:attrName>style.visibility</p:attrName>
                                        </p:attrNameLst>
                                      </p:cBhvr>
                                      <p:to>
                                        <p:strVal val="visible"/>
                                      </p:to>
                                    </p:set>
                                    <p:anim calcmode="lin" valueType="num">
                                      <p:cBhvr additive="base">
                                        <p:cTn id="55" dur="500" fill="hold"/>
                                        <p:tgtEl>
                                          <p:spTgt spid="44080"/>
                                        </p:tgtEl>
                                        <p:attrNameLst>
                                          <p:attrName>ppt_x</p:attrName>
                                        </p:attrNameLst>
                                      </p:cBhvr>
                                      <p:tavLst>
                                        <p:tav tm="0">
                                          <p:val>
                                            <p:strVal val="#ppt_x"/>
                                          </p:val>
                                        </p:tav>
                                        <p:tav tm="100000">
                                          <p:val>
                                            <p:strVal val="#ppt_x"/>
                                          </p:val>
                                        </p:tav>
                                      </p:tavLst>
                                    </p:anim>
                                    <p:anim calcmode="lin" valueType="num">
                                      <p:cBhvr additive="base">
                                        <p:cTn id="56" dur="500" fill="hold"/>
                                        <p:tgtEl>
                                          <p:spTgt spid="44080"/>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44083"/>
                                        </p:tgtEl>
                                        <p:attrNameLst>
                                          <p:attrName>style.visibility</p:attrName>
                                        </p:attrNameLst>
                                      </p:cBhvr>
                                      <p:to>
                                        <p:strVal val="visible"/>
                                      </p:to>
                                    </p:set>
                                    <p:anim calcmode="lin" valueType="num">
                                      <p:cBhvr additive="base">
                                        <p:cTn id="59" dur="500" fill="hold"/>
                                        <p:tgtEl>
                                          <p:spTgt spid="44083"/>
                                        </p:tgtEl>
                                        <p:attrNameLst>
                                          <p:attrName>ppt_x</p:attrName>
                                        </p:attrNameLst>
                                      </p:cBhvr>
                                      <p:tavLst>
                                        <p:tav tm="0">
                                          <p:val>
                                            <p:strVal val="#ppt_x"/>
                                          </p:val>
                                        </p:tav>
                                        <p:tav tm="100000">
                                          <p:val>
                                            <p:strVal val="#ppt_x"/>
                                          </p:val>
                                        </p:tav>
                                      </p:tavLst>
                                    </p:anim>
                                    <p:anim calcmode="lin" valueType="num">
                                      <p:cBhvr additive="base">
                                        <p:cTn id="60" dur="500" fill="hold"/>
                                        <p:tgtEl>
                                          <p:spTgt spid="44083"/>
                                        </p:tgtEl>
                                        <p:attrNameLst>
                                          <p:attrName>ppt_y</p:attrName>
                                        </p:attrNameLst>
                                      </p:cBhvr>
                                      <p:tavLst>
                                        <p:tav tm="0">
                                          <p:val>
                                            <p:strVal val="1+#ppt_h/2"/>
                                          </p:val>
                                        </p:tav>
                                        <p:tav tm="100000">
                                          <p:val>
                                            <p:strVal val="#ppt_y"/>
                                          </p:val>
                                        </p:tav>
                                      </p:tavLst>
                                    </p:anim>
                                  </p:childTnLst>
                                </p:cTn>
                              </p:par>
                              <p:par>
                                <p:cTn id="61" presetID="2" presetClass="entr" presetSubtype="4" fill="hold" nodeType="withEffect">
                                  <p:stCondLst>
                                    <p:cond delay="0"/>
                                  </p:stCondLst>
                                  <p:childTnLst>
                                    <p:set>
                                      <p:cBhvr>
                                        <p:cTn id="62" dur="1" fill="hold">
                                          <p:stCondLst>
                                            <p:cond delay="0"/>
                                          </p:stCondLst>
                                        </p:cTn>
                                        <p:tgtEl>
                                          <p:spTgt spid="44084"/>
                                        </p:tgtEl>
                                        <p:attrNameLst>
                                          <p:attrName>style.visibility</p:attrName>
                                        </p:attrNameLst>
                                      </p:cBhvr>
                                      <p:to>
                                        <p:strVal val="visible"/>
                                      </p:to>
                                    </p:set>
                                    <p:anim calcmode="lin" valueType="num">
                                      <p:cBhvr additive="base">
                                        <p:cTn id="63" dur="500" fill="hold"/>
                                        <p:tgtEl>
                                          <p:spTgt spid="44084"/>
                                        </p:tgtEl>
                                        <p:attrNameLst>
                                          <p:attrName>ppt_x</p:attrName>
                                        </p:attrNameLst>
                                      </p:cBhvr>
                                      <p:tavLst>
                                        <p:tav tm="0">
                                          <p:val>
                                            <p:strVal val="#ppt_x"/>
                                          </p:val>
                                        </p:tav>
                                        <p:tav tm="100000">
                                          <p:val>
                                            <p:strVal val="#ppt_x"/>
                                          </p:val>
                                        </p:tav>
                                      </p:tavLst>
                                    </p:anim>
                                    <p:anim calcmode="lin" valueType="num">
                                      <p:cBhvr additive="base">
                                        <p:cTn id="64" dur="500" fill="hold"/>
                                        <p:tgtEl>
                                          <p:spTgt spid="44084"/>
                                        </p:tgtEl>
                                        <p:attrNameLst>
                                          <p:attrName>ppt_y</p:attrName>
                                        </p:attrNameLst>
                                      </p:cBhvr>
                                      <p:tavLst>
                                        <p:tav tm="0">
                                          <p:val>
                                            <p:strVal val="1+#ppt_h/2"/>
                                          </p:val>
                                        </p:tav>
                                        <p:tav tm="100000">
                                          <p:val>
                                            <p:strVal val="#ppt_y"/>
                                          </p:val>
                                        </p:tav>
                                      </p:tavLst>
                                    </p:anim>
                                  </p:childTnLst>
                                </p:cTn>
                              </p:par>
                              <p:par>
                                <p:cTn id="65" presetID="8" presetClass="emph" presetSubtype="0" fill="hold" nodeType="withEffect">
                                  <p:stCondLst>
                                    <p:cond delay="0"/>
                                  </p:stCondLst>
                                  <p:childTnLst>
                                    <p:animRot by="21600000">
                                      <p:cBhvr>
                                        <p:cTn id="66" dur="2000" fill="hold"/>
                                        <p:tgtEl>
                                          <p:spTgt spid="44071"/>
                                        </p:tgtEl>
                                        <p:attrNameLst>
                                          <p:attrName>r</p:attrName>
                                        </p:attrNameLst>
                                      </p:cBhvr>
                                    </p:animRot>
                                  </p:childTnLst>
                                </p:cTn>
                              </p:par>
                              <p:par>
                                <p:cTn id="67" presetID="8" presetClass="emph" presetSubtype="0" fill="hold" grpId="1" nodeType="withEffect">
                                  <p:stCondLst>
                                    <p:cond delay="0"/>
                                  </p:stCondLst>
                                  <p:childTnLst>
                                    <p:animRot by="21600000">
                                      <p:cBhvr>
                                        <p:cTn id="68" dur="2000" fill="hold"/>
                                        <p:tgtEl>
                                          <p:spTgt spid="4407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072" grpId="0" animBg="1"/>
      <p:bldP spid="44073" grpId="0" animBg="1"/>
      <p:bldP spid="44074" grpId="0" animBg="1"/>
      <p:bldP spid="44075" grpId="0" animBg="1"/>
      <p:bldP spid="44075"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Title 1">
            <a:extLst>
              <a:ext uri="{FF2B5EF4-FFF2-40B4-BE49-F238E27FC236}">
                <a16:creationId xmlns:a16="http://schemas.microsoft.com/office/drawing/2014/main" id="{4D1242C3-0EE6-FA17-B166-8347D605570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Peace Sign</a:t>
            </a:r>
          </a:p>
        </p:txBody>
      </p:sp>
      <p:pic>
        <p:nvPicPr>
          <p:cNvPr id="16386" name="Picture 4">
            <a:extLst>
              <a:ext uri="{FF2B5EF4-FFF2-40B4-BE49-F238E27FC236}">
                <a16:creationId xmlns:a16="http://schemas.microsoft.com/office/drawing/2014/main" id="{C22ED123-6075-669F-B697-A64B53F294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7550" y="571500"/>
            <a:ext cx="5168900" cy="5167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414C9BA1-8E98-F81B-F405-0479A1AD3DE2}"/>
              </a:ext>
            </a:extLst>
          </p:cNvPr>
          <p:cNvSpPr txBox="1">
            <a:spLocks noChangeArrowheads="1"/>
          </p:cNvSpPr>
          <p:nvPr/>
        </p:nvSpPr>
        <p:spPr bwMode="auto">
          <a:xfrm>
            <a:off x="446088" y="5929313"/>
            <a:ext cx="8251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1800" dirty="0"/>
              <a:t>Designed by Gerald </a:t>
            </a:r>
            <a:r>
              <a:rPr lang="en-US" altLang="en-US" sz="1800" dirty="0" err="1"/>
              <a:t>Holtom</a:t>
            </a:r>
            <a:r>
              <a:rPr lang="en-US" altLang="en-US" sz="1800" dirty="0"/>
              <a:t> for the campaign for Nuclear Disarmament in 1958</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2">
            <a:extLst>
              <a:ext uri="{FF2B5EF4-FFF2-40B4-BE49-F238E27FC236}">
                <a16:creationId xmlns:a16="http://schemas.microsoft.com/office/drawing/2014/main" id="{C1536D8B-071C-B9C6-3C41-EEB6A9A0A641}"/>
              </a:ext>
            </a:extLst>
          </p:cNvPr>
          <p:cNvSpPr>
            <a:spLocks noGrp="1" noChangeArrowheads="1"/>
          </p:cNvSpPr>
          <p:nvPr>
            <p:ph type="title"/>
          </p:nvPr>
        </p:nvSpPr>
        <p:spPr/>
        <p:txBody>
          <a:bodyPr/>
          <a:lstStyle/>
          <a:p>
            <a:pPr algn="ctr"/>
            <a:r>
              <a:rPr lang="en-US" altLang="ko-KR">
                <a:ea typeface="굴림" panose="020B0600000101010101" pitchFamily="34" charset="-127"/>
              </a:rPr>
              <a:t>Sorting Based on Height</a:t>
            </a:r>
            <a:endParaRPr lang="en-US" altLang="en-US">
              <a:ea typeface="ＭＳ Ｐゴシック" panose="020B0600070205080204" pitchFamily="34" charset="-128"/>
            </a:endParaRPr>
          </a:p>
        </p:txBody>
      </p:sp>
      <p:sp>
        <p:nvSpPr>
          <p:cNvPr id="43010" name="Rectangle 3">
            <a:extLst>
              <a:ext uri="{FF2B5EF4-FFF2-40B4-BE49-F238E27FC236}">
                <a16:creationId xmlns:a16="http://schemas.microsoft.com/office/drawing/2014/main" id="{2D6A4598-FBCA-AB85-7FB3-ABF4D902453B}"/>
              </a:ext>
            </a:extLst>
          </p:cNvPr>
          <p:cNvSpPr>
            <a:spLocks noGrp="1" noChangeArrowheads="1"/>
          </p:cNvSpPr>
          <p:nvPr>
            <p:ph type="body" idx="1"/>
          </p:nvPr>
        </p:nvSpPr>
        <p:spPr bwMode="auto">
          <a:xfrm>
            <a:off x="304800" y="1384300"/>
            <a:ext cx="4038600" cy="4495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ko-KR">
                <a:ea typeface="굴림" panose="020B0600000101010101" pitchFamily="34" charset="-127"/>
              </a:rPr>
              <a:t>Relatively simple with pulse height analyzers</a:t>
            </a:r>
          </a:p>
          <a:p>
            <a:endParaRPr lang="en-US" altLang="ko-KR">
              <a:ea typeface="굴림" panose="020B0600000101010101" pitchFamily="34" charset="-127"/>
            </a:endParaRPr>
          </a:p>
          <a:p>
            <a:endParaRPr lang="en-US" altLang="ko-KR">
              <a:ea typeface="굴림" panose="020B0600000101010101" pitchFamily="34" charset="-127"/>
            </a:endParaRPr>
          </a:p>
        </p:txBody>
      </p:sp>
      <p:pic>
        <p:nvPicPr>
          <p:cNvPr id="43011" name="Picture 6">
            <a:extLst>
              <a:ext uri="{FF2B5EF4-FFF2-40B4-BE49-F238E27FC236}">
                <a16:creationId xmlns:a16="http://schemas.microsoft.com/office/drawing/2014/main" id="{135E1550-7464-00EB-FEBC-E2DB5BAE54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1524000"/>
            <a:ext cx="4724400" cy="27035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7">
            <a:extLst>
              <a:ext uri="{FF2B5EF4-FFF2-40B4-BE49-F238E27FC236}">
                <a16:creationId xmlns:a16="http://schemas.microsoft.com/office/drawing/2014/main" id="{A512065E-FB48-827C-DC05-9574C1398C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4267200"/>
            <a:ext cx="6172200" cy="2270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a:extLst>
              <a:ext uri="{FF2B5EF4-FFF2-40B4-BE49-F238E27FC236}">
                <a16:creationId xmlns:a16="http://schemas.microsoft.com/office/drawing/2014/main" id="{3D941F66-8FB3-4B38-5D67-299078F0B60A}"/>
              </a:ext>
            </a:extLst>
          </p:cNvPr>
          <p:cNvSpPr>
            <a:spLocks noGrp="1" noChangeArrowheads="1"/>
          </p:cNvSpPr>
          <p:nvPr>
            <p:ph type="title"/>
          </p:nvPr>
        </p:nvSpPr>
        <p:spPr>
          <a:xfrm>
            <a:off x="457200" y="228600"/>
            <a:ext cx="8229600" cy="588963"/>
          </a:xfrm>
        </p:spPr>
        <p:txBody>
          <a:bodyPr/>
          <a:lstStyle/>
          <a:p>
            <a:pPr algn="ctr"/>
            <a:r>
              <a:rPr lang="en-US" altLang="ko-KR">
                <a:ea typeface="굴림" panose="020B0600000101010101" pitchFamily="34" charset="-127"/>
              </a:rPr>
              <a:t>Sorting Based on Shape</a:t>
            </a:r>
            <a:endParaRPr lang="en-US" altLang="en-US">
              <a:ea typeface="ＭＳ Ｐゴシック" panose="020B0600070205080204" pitchFamily="34" charset="-128"/>
            </a:endParaRPr>
          </a:p>
        </p:txBody>
      </p:sp>
      <p:sp>
        <p:nvSpPr>
          <p:cNvPr id="45058" name="Rectangle 3">
            <a:extLst>
              <a:ext uri="{FF2B5EF4-FFF2-40B4-BE49-F238E27FC236}">
                <a16:creationId xmlns:a16="http://schemas.microsoft.com/office/drawing/2014/main" id="{39CD3EEE-DFF7-1CD7-591C-67906E32F9BB}"/>
              </a:ext>
            </a:extLst>
          </p:cNvPr>
          <p:cNvSpPr>
            <a:spLocks noGrp="1" noChangeArrowheads="1"/>
          </p:cNvSpPr>
          <p:nvPr>
            <p:ph type="body" idx="1"/>
          </p:nvPr>
        </p:nvSpPr>
        <p:spPr bwMode="auto">
          <a:xfrm>
            <a:off x="381000" y="1295400"/>
            <a:ext cx="4953000" cy="24384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ko-KR">
                <a:ea typeface="굴림" panose="020B0600000101010101" pitchFamily="34" charset="-127"/>
              </a:rPr>
              <a:t>What if spikes have similar height?</a:t>
            </a:r>
          </a:p>
          <a:p>
            <a:r>
              <a:rPr lang="en-US" altLang="ko-KR">
                <a:ea typeface="굴림" panose="020B0600000101010101" pitchFamily="34" charset="-127"/>
              </a:rPr>
              <a:t>Select features to analyze</a:t>
            </a:r>
            <a:endParaRPr lang="en-US" altLang="en-US">
              <a:ea typeface="ＭＳ Ｐゴシック" panose="020B0600070205080204" pitchFamily="34" charset="-128"/>
            </a:endParaRPr>
          </a:p>
        </p:txBody>
      </p:sp>
      <p:pic>
        <p:nvPicPr>
          <p:cNvPr id="45059" name="Picture 6">
            <a:extLst>
              <a:ext uri="{FF2B5EF4-FFF2-40B4-BE49-F238E27FC236}">
                <a16:creationId xmlns:a16="http://schemas.microsoft.com/office/drawing/2014/main" id="{A3671D7E-62DB-4FED-2647-B2EC13FF76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0" y="1219200"/>
            <a:ext cx="3048000" cy="2589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60" name="Picture 7">
            <a:extLst>
              <a:ext uri="{FF2B5EF4-FFF2-40B4-BE49-F238E27FC236}">
                <a16:creationId xmlns:a16="http://schemas.microsoft.com/office/drawing/2014/main" id="{94CDFB81-0ED7-40D0-D139-B9FECCB7E7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563" y="3581400"/>
            <a:ext cx="7361237" cy="31734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a:extLst>
              <a:ext uri="{FF2B5EF4-FFF2-40B4-BE49-F238E27FC236}">
                <a16:creationId xmlns:a16="http://schemas.microsoft.com/office/drawing/2014/main" id="{0CA17E04-E5F9-60C1-3F9B-F7A12559971D}"/>
              </a:ext>
            </a:extLst>
          </p:cNvPr>
          <p:cNvSpPr>
            <a:spLocks noGrp="1" noChangeArrowheads="1"/>
          </p:cNvSpPr>
          <p:nvPr>
            <p:ph type="title"/>
          </p:nvPr>
        </p:nvSpPr>
        <p:spPr>
          <a:xfrm>
            <a:off x="457200" y="228600"/>
            <a:ext cx="8229600" cy="506413"/>
          </a:xfrm>
        </p:spPr>
        <p:txBody>
          <a:bodyPr/>
          <a:lstStyle/>
          <a:p>
            <a:pPr algn="ctr"/>
            <a:r>
              <a:rPr lang="en-US" altLang="ko-KR">
                <a:ea typeface="굴림" panose="020B0600000101010101" pitchFamily="34" charset="-127"/>
              </a:rPr>
              <a:t>Principal Component Analysis</a:t>
            </a:r>
            <a:endParaRPr lang="en-US" altLang="en-US">
              <a:ea typeface="ＭＳ Ｐゴシック" panose="020B0600070205080204" pitchFamily="34" charset="-128"/>
            </a:endParaRPr>
          </a:p>
        </p:txBody>
      </p:sp>
      <p:sp>
        <p:nvSpPr>
          <p:cNvPr id="46082" name="Rectangle 3">
            <a:extLst>
              <a:ext uri="{FF2B5EF4-FFF2-40B4-BE49-F238E27FC236}">
                <a16:creationId xmlns:a16="http://schemas.microsoft.com/office/drawing/2014/main" id="{FEDA244F-EB2E-B237-C211-C4207EA1E9AF}"/>
              </a:ext>
            </a:extLst>
          </p:cNvPr>
          <p:cNvSpPr>
            <a:spLocks noGrp="1" noChangeArrowheads="1"/>
          </p:cNvSpPr>
          <p:nvPr>
            <p:ph type="body" idx="1"/>
          </p:nvPr>
        </p:nvSpPr>
        <p:spPr bwMode="auto">
          <a:xfrm>
            <a:off x="457200" y="1600200"/>
            <a:ext cx="8229600" cy="3886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ko-KR">
                <a:ea typeface="굴림" panose="020B0600000101010101" pitchFamily="34" charset="-127"/>
              </a:rPr>
              <a:t>Instead of selecting obvious features of the waves (height, width, max, min…) describe them as sum of weighted principal components</a:t>
            </a:r>
          </a:p>
          <a:p>
            <a:pPr lvl="1"/>
            <a:r>
              <a:rPr lang="en-US" altLang="ko-KR" sz="2000">
                <a:ea typeface="굴림" panose="020B0600000101010101" pitchFamily="34" charset="-127"/>
              </a:rPr>
              <a:t>Analogous to Fourier Series approximation </a:t>
            </a:r>
          </a:p>
        </p:txBody>
      </p:sp>
      <p:pic>
        <p:nvPicPr>
          <p:cNvPr id="46083" name="Picture 7">
            <a:extLst>
              <a:ext uri="{FF2B5EF4-FFF2-40B4-BE49-F238E27FC236}">
                <a16:creationId xmlns:a16="http://schemas.microsoft.com/office/drawing/2014/main" id="{3CAEDEC8-4BD3-7CD3-2C71-62E41BC9B5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3352800"/>
            <a:ext cx="7158038" cy="276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a:extLst>
              <a:ext uri="{FF2B5EF4-FFF2-40B4-BE49-F238E27FC236}">
                <a16:creationId xmlns:a16="http://schemas.microsoft.com/office/drawing/2014/main" id="{A91F3E20-617D-0374-30AE-FD5783FC9BAE}"/>
              </a:ext>
            </a:extLst>
          </p:cNvPr>
          <p:cNvSpPr>
            <a:spLocks noGrp="1" noChangeArrowheads="1"/>
          </p:cNvSpPr>
          <p:nvPr>
            <p:ph type="title"/>
          </p:nvPr>
        </p:nvSpPr>
        <p:spPr>
          <a:xfrm>
            <a:off x="0" y="0"/>
            <a:ext cx="9144000" cy="568325"/>
          </a:xfrm>
        </p:spPr>
        <p:txBody>
          <a:bodyPr/>
          <a:lstStyle/>
          <a:p>
            <a:pPr algn="ctr"/>
            <a:r>
              <a:rPr lang="en-US" altLang="ko-KR" sz="2800">
                <a:ea typeface="굴림" panose="020B0600000101010101" pitchFamily="34" charset="-127"/>
              </a:rPr>
              <a:t>Principal Component Analysis</a:t>
            </a:r>
            <a:endParaRPr lang="en-US" altLang="en-US" sz="2800">
              <a:ea typeface="굴림" panose="020B0600000101010101" pitchFamily="34" charset="-127"/>
            </a:endParaRPr>
          </a:p>
        </p:txBody>
      </p:sp>
      <p:sp>
        <p:nvSpPr>
          <p:cNvPr id="47106" name="Rectangle 3">
            <a:extLst>
              <a:ext uri="{FF2B5EF4-FFF2-40B4-BE49-F238E27FC236}">
                <a16:creationId xmlns:a16="http://schemas.microsoft.com/office/drawing/2014/main" id="{85EA5658-8BED-E79A-32F2-F3BD2E257AE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buFont typeface="Wingdings" pitchFamily="2" charset="2"/>
              <a:buNone/>
            </a:pPr>
            <a:endParaRPr lang="en-US" altLang="ko-KR" sz="2800">
              <a:ea typeface="굴림" panose="020B0600000101010101" pitchFamily="34" charset="-127"/>
            </a:endParaRPr>
          </a:p>
          <a:p>
            <a:pPr>
              <a:lnSpc>
                <a:spcPct val="80000"/>
              </a:lnSpc>
              <a:buFont typeface="Wingdings" pitchFamily="2" charset="2"/>
              <a:buNone/>
            </a:pPr>
            <a:endParaRPr lang="en-US" altLang="ko-KR" sz="2800">
              <a:ea typeface="굴림" panose="020B0600000101010101" pitchFamily="34" charset="-127"/>
            </a:endParaRPr>
          </a:p>
          <a:p>
            <a:pPr>
              <a:lnSpc>
                <a:spcPct val="80000"/>
              </a:lnSpc>
              <a:buFont typeface="Wingdings" pitchFamily="2" charset="2"/>
              <a:buNone/>
            </a:pPr>
            <a:endParaRPr lang="en-US" altLang="ko-KR" sz="2800">
              <a:ea typeface="굴림" panose="020B0600000101010101" pitchFamily="34" charset="-127"/>
            </a:endParaRPr>
          </a:p>
          <a:p>
            <a:pPr>
              <a:lnSpc>
                <a:spcPct val="80000"/>
              </a:lnSpc>
              <a:buFont typeface="Wingdings" pitchFamily="2" charset="2"/>
              <a:buNone/>
            </a:pPr>
            <a:endParaRPr lang="en-US" altLang="ko-KR" sz="2800">
              <a:ea typeface="굴림" panose="020B0600000101010101" pitchFamily="34" charset="-127"/>
            </a:endParaRPr>
          </a:p>
          <a:p>
            <a:pPr>
              <a:lnSpc>
                <a:spcPct val="80000"/>
              </a:lnSpc>
              <a:buFont typeface="Wingdings" pitchFamily="2" charset="2"/>
              <a:buNone/>
            </a:pPr>
            <a:endParaRPr lang="en-US" altLang="ko-KR" sz="2800">
              <a:ea typeface="굴림" panose="020B0600000101010101" pitchFamily="34" charset="-127"/>
            </a:endParaRPr>
          </a:p>
          <a:p>
            <a:pPr>
              <a:lnSpc>
                <a:spcPct val="80000"/>
              </a:lnSpc>
              <a:buFont typeface="Wingdings" pitchFamily="2" charset="2"/>
              <a:buNone/>
            </a:pPr>
            <a:endParaRPr lang="en-US" altLang="ko-KR" sz="2800">
              <a:ea typeface="굴림" panose="020B0600000101010101" pitchFamily="34" charset="-127"/>
            </a:endParaRPr>
          </a:p>
          <a:p>
            <a:pPr>
              <a:lnSpc>
                <a:spcPct val="80000"/>
              </a:lnSpc>
            </a:pPr>
            <a:endParaRPr lang="en-US" altLang="ko-KR" sz="2800">
              <a:ea typeface="굴림" panose="020B0600000101010101" pitchFamily="34" charset="-127"/>
            </a:endParaRPr>
          </a:p>
          <a:p>
            <a:pPr>
              <a:lnSpc>
                <a:spcPct val="80000"/>
              </a:lnSpc>
            </a:pPr>
            <a:endParaRPr lang="en-US" altLang="ko-KR" sz="2800">
              <a:ea typeface="굴림" panose="020B0600000101010101" pitchFamily="34" charset="-127"/>
            </a:endParaRPr>
          </a:p>
          <a:p>
            <a:pPr>
              <a:lnSpc>
                <a:spcPct val="80000"/>
              </a:lnSpc>
            </a:pPr>
            <a:endParaRPr lang="en-US" altLang="ko-KR" sz="2800">
              <a:ea typeface="굴림" panose="020B0600000101010101" pitchFamily="34" charset="-127"/>
            </a:endParaRPr>
          </a:p>
          <a:p>
            <a:pPr>
              <a:lnSpc>
                <a:spcPct val="80000"/>
              </a:lnSpc>
            </a:pPr>
            <a:r>
              <a:rPr lang="en-US" altLang="ko-KR" sz="2800">
                <a:ea typeface="굴림" panose="020B0600000101010101" pitchFamily="34" charset="-127"/>
              </a:rPr>
              <a:t>Score is the “coefficient” of each principal component</a:t>
            </a:r>
            <a:endParaRPr lang="en-US" altLang="en-US" sz="2800">
              <a:ea typeface="ＭＳ Ｐゴシック" panose="020B0600070205080204" pitchFamily="34" charset="-128"/>
            </a:endParaRPr>
          </a:p>
        </p:txBody>
      </p:sp>
      <p:pic>
        <p:nvPicPr>
          <p:cNvPr id="47107" name="Picture 6">
            <a:extLst>
              <a:ext uri="{FF2B5EF4-FFF2-40B4-BE49-F238E27FC236}">
                <a16:creationId xmlns:a16="http://schemas.microsoft.com/office/drawing/2014/main" id="{63472FC5-0FB4-9173-AB5E-483DF90B0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0300" y="1406525"/>
            <a:ext cx="4343400" cy="352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a:extLst>
              <a:ext uri="{FF2B5EF4-FFF2-40B4-BE49-F238E27FC236}">
                <a16:creationId xmlns:a16="http://schemas.microsoft.com/office/drawing/2014/main" id="{59B78AE0-63C4-F2E8-1B1B-4B284AD16E88}"/>
              </a:ext>
            </a:extLst>
          </p:cNvPr>
          <p:cNvSpPr>
            <a:spLocks noGrp="1" noChangeArrowheads="1"/>
          </p:cNvSpPr>
          <p:nvPr>
            <p:ph type="title"/>
          </p:nvPr>
        </p:nvSpPr>
        <p:spPr/>
        <p:txBody>
          <a:bodyPr/>
          <a:lstStyle/>
          <a:p>
            <a:pPr algn="ctr"/>
            <a:r>
              <a:rPr lang="en-US" altLang="ko-KR">
                <a:ea typeface="굴림" panose="020B0600000101010101" pitchFamily="34" charset="-127"/>
              </a:rPr>
              <a:t>Template Matching</a:t>
            </a:r>
            <a:endParaRPr lang="en-US" altLang="en-US">
              <a:ea typeface="ＭＳ Ｐゴシック" panose="020B0600070205080204" pitchFamily="34" charset="-128"/>
            </a:endParaRPr>
          </a:p>
        </p:txBody>
      </p:sp>
      <p:sp>
        <p:nvSpPr>
          <p:cNvPr id="146435" name="Rectangle 3">
            <a:extLst>
              <a:ext uri="{FF2B5EF4-FFF2-40B4-BE49-F238E27FC236}">
                <a16:creationId xmlns:a16="http://schemas.microsoft.com/office/drawing/2014/main" id="{0586E225-EC36-5D5F-E83F-D950F240189B}"/>
              </a:ext>
            </a:extLst>
          </p:cNvPr>
          <p:cNvSpPr>
            <a:spLocks noGrp="1" noChangeArrowheads="1"/>
          </p:cNvSpPr>
          <p:nvPr>
            <p:ph type="body" idx="1"/>
          </p:nvPr>
        </p:nvSpPr>
        <p:spPr>
          <a:xfrm>
            <a:off x="457200" y="1981200"/>
            <a:ext cx="4343400" cy="3962400"/>
          </a:xfrm>
        </p:spPr>
        <p:txBody>
          <a:bodyPr/>
          <a:lstStyle/>
          <a:p>
            <a:pPr>
              <a:lnSpc>
                <a:spcPct val="90000"/>
              </a:lnSpc>
              <a:defRPr/>
            </a:pPr>
            <a:r>
              <a:rPr lang="en-US" altLang="ko-KR" sz="2800" dirty="0">
                <a:ea typeface="굴림" panose="020B0600000101010101" pitchFamily="34" charset="-127"/>
              </a:rPr>
              <a:t>First choose a “standard” spike shape</a:t>
            </a:r>
          </a:p>
          <a:p>
            <a:pPr>
              <a:lnSpc>
                <a:spcPct val="90000"/>
              </a:lnSpc>
              <a:defRPr/>
            </a:pPr>
            <a:r>
              <a:rPr lang="en-US" altLang="ko-KR" sz="2800" dirty="0">
                <a:ea typeface="굴림" panose="020B0600000101010101" pitchFamily="34" charset="-127"/>
              </a:rPr>
              <a:t>Calculate the difference between a recorded spike and the “standard”</a:t>
            </a:r>
          </a:p>
          <a:p>
            <a:pPr lvl="1">
              <a:lnSpc>
                <a:spcPct val="90000"/>
              </a:lnSpc>
              <a:defRPr/>
            </a:pPr>
            <a:r>
              <a:rPr lang="en-US" altLang="ko-KR" sz="2400" dirty="0">
                <a:ea typeface="굴림" panose="020B0600000101010101" pitchFamily="34" charset="-127"/>
              </a:rPr>
              <a:t>Add up the weighted differences at a number data points </a:t>
            </a:r>
          </a:p>
          <a:p>
            <a:pPr marL="457200" lvl="1" indent="0">
              <a:lnSpc>
                <a:spcPct val="90000"/>
              </a:lnSpc>
              <a:buFontTx/>
              <a:buNone/>
              <a:defRPr/>
            </a:pPr>
            <a:r>
              <a:rPr lang="en-US" altLang="ko-KR" sz="2400" dirty="0">
                <a:ea typeface="굴림" panose="020B0600000101010101" pitchFamily="34" charset="-127"/>
              </a:rPr>
              <a:t>    “dissimilarity number”</a:t>
            </a:r>
          </a:p>
          <a:p>
            <a:pPr>
              <a:lnSpc>
                <a:spcPct val="90000"/>
              </a:lnSpc>
              <a:defRPr/>
            </a:pPr>
            <a:endParaRPr lang="en-US" altLang="ko-KR" sz="2800" dirty="0">
              <a:ea typeface="굴림" panose="020B0600000101010101" pitchFamily="34" charset="-127"/>
            </a:endParaRPr>
          </a:p>
          <a:p>
            <a:pPr>
              <a:lnSpc>
                <a:spcPct val="90000"/>
              </a:lnSpc>
              <a:defRPr/>
            </a:pPr>
            <a:endParaRPr lang="en-US" altLang="en-US" sz="2800" dirty="0"/>
          </a:p>
        </p:txBody>
      </p:sp>
      <p:pic>
        <p:nvPicPr>
          <p:cNvPr id="48131" name="Picture 4">
            <a:extLst>
              <a:ext uri="{FF2B5EF4-FFF2-40B4-BE49-F238E27FC236}">
                <a16:creationId xmlns:a16="http://schemas.microsoft.com/office/drawing/2014/main" id="{8849E6D5-C83B-C1BA-30A7-C33410930B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9200" y="2057400"/>
            <a:ext cx="3581400" cy="316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Right Arrow 1">
            <a:extLst>
              <a:ext uri="{FF2B5EF4-FFF2-40B4-BE49-F238E27FC236}">
                <a16:creationId xmlns:a16="http://schemas.microsoft.com/office/drawing/2014/main" id="{75F2BF56-15D3-BD3C-C1DC-5CF5AC4950B0}"/>
              </a:ext>
            </a:extLst>
          </p:cNvPr>
          <p:cNvSpPr>
            <a:spLocks noChangeArrowheads="1"/>
          </p:cNvSpPr>
          <p:nvPr/>
        </p:nvSpPr>
        <p:spPr bwMode="auto">
          <a:xfrm>
            <a:off x="3021013" y="5222875"/>
            <a:ext cx="547687" cy="207963"/>
          </a:xfrm>
          <a:prstGeom prst="rightArrow">
            <a:avLst>
              <a:gd name="adj1" fmla="val 50000"/>
              <a:gd name="adj2" fmla="val 49953"/>
            </a:avLst>
          </a:prstGeom>
          <a:solidFill>
            <a:schemeClr val="accent1"/>
          </a:solidFill>
          <a:ln w="9525" algn="ctr">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a:extLst>
              <a:ext uri="{FF2B5EF4-FFF2-40B4-BE49-F238E27FC236}">
                <a16:creationId xmlns:a16="http://schemas.microsoft.com/office/drawing/2014/main" id="{FD78C015-510D-3FDE-FB1F-2C5407F94F7E}"/>
              </a:ext>
            </a:extLst>
          </p:cNvPr>
          <p:cNvSpPr>
            <a:spLocks noGrp="1" noChangeArrowheads="1"/>
          </p:cNvSpPr>
          <p:nvPr>
            <p:ph type="title"/>
          </p:nvPr>
        </p:nvSpPr>
        <p:spPr>
          <a:xfrm>
            <a:off x="457200" y="234950"/>
            <a:ext cx="8229600" cy="527050"/>
          </a:xfrm>
        </p:spPr>
        <p:txBody>
          <a:bodyPr/>
          <a:lstStyle/>
          <a:p>
            <a:pPr algn="ctr"/>
            <a:r>
              <a:rPr lang="en-US" altLang="ko-KR">
                <a:ea typeface="굴림" panose="020B0600000101010101" pitchFamily="34" charset="-127"/>
              </a:rPr>
              <a:t>Overlapping Spikes</a:t>
            </a:r>
            <a:endParaRPr lang="en-US" altLang="en-US">
              <a:ea typeface="ＭＳ Ｐゴシック" panose="020B0600070205080204" pitchFamily="34" charset="-128"/>
            </a:endParaRPr>
          </a:p>
        </p:txBody>
      </p:sp>
      <p:sp>
        <p:nvSpPr>
          <p:cNvPr id="49154" name="Rectangle 3">
            <a:extLst>
              <a:ext uri="{FF2B5EF4-FFF2-40B4-BE49-F238E27FC236}">
                <a16:creationId xmlns:a16="http://schemas.microsoft.com/office/drawing/2014/main" id="{D56EE7C1-A33D-1639-037B-FFC5D1FBA848}"/>
              </a:ext>
            </a:extLst>
          </p:cNvPr>
          <p:cNvSpPr>
            <a:spLocks noGrp="1" noChangeArrowheads="1"/>
          </p:cNvSpPr>
          <p:nvPr>
            <p:ph type="body" idx="1"/>
          </p:nvPr>
        </p:nvSpPr>
        <p:spPr bwMode="auto">
          <a:xfrm>
            <a:off x="381000" y="1219200"/>
            <a:ext cx="4038600" cy="2362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a:lnSpc>
                <a:spcPct val="80000"/>
              </a:lnSpc>
            </a:pPr>
            <a:r>
              <a:rPr lang="en-US" altLang="ko-KR" sz="2000">
                <a:ea typeface="굴림" panose="020B0600000101010101" pitchFamily="34" charset="-127"/>
              </a:rPr>
              <a:t>Problematic since superposition of spikes changes the shape of the signal</a:t>
            </a:r>
          </a:p>
          <a:p>
            <a:pPr>
              <a:lnSpc>
                <a:spcPct val="80000"/>
              </a:lnSpc>
            </a:pPr>
            <a:endParaRPr lang="en-US" altLang="ko-KR" sz="2000">
              <a:ea typeface="굴림" panose="020B0600000101010101" pitchFamily="34" charset="-127"/>
            </a:endParaRPr>
          </a:p>
          <a:p>
            <a:pPr>
              <a:lnSpc>
                <a:spcPct val="80000"/>
              </a:lnSpc>
            </a:pPr>
            <a:r>
              <a:rPr lang="en-US" altLang="ko-KR" sz="2000">
                <a:ea typeface="굴림" panose="020B0600000101010101" pitchFamily="34" charset="-127"/>
              </a:rPr>
              <a:t>Occurs frequently</a:t>
            </a:r>
          </a:p>
          <a:p>
            <a:pPr lvl="1">
              <a:lnSpc>
                <a:spcPct val="80000"/>
              </a:lnSpc>
            </a:pPr>
            <a:r>
              <a:rPr lang="en-US" altLang="ko-KR" sz="2000">
                <a:ea typeface="굴림" panose="020B0600000101010101" pitchFamily="34" charset="-127"/>
              </a:rPr>
              <a:t>Example: Consider 3 neurons, each firing at 50 Hz with 1 ms pulse durations              15 superpositions per second</a:t>
            </a:r>
          </a:p>
          <a:p>
            <a:pPr lvl="1">
              <a:lnSpc>
                <a:spcPct val="80000"/>
              </a:lnSpc>
            </a:pPr>
            <a:endParaRPr lang="en-US" altLang="en-US" sz="1800">
              <a:ea typeface="ＭＳ Ｐゴシック" panose="020B0600070205080204" pitchFamily="34" charset="-128"/>
            </a:endParaRPr>
          </a:p>
        </p:txBody>
      </p:sp>
      <p:pic>
        <p:nvPicPr>
          <p:cNvPr id="49155" name="Picture 4">
            <a:extLst>
              <a:ext uri="{FF2B5EF4-FFF2-40B4-BE49-F238E27FC236}">
                <a16:creationId xmlns:a16="http://schemas.microsoft.com/office/drawing/2014/main" id="{E2FE0E64-7E85-099C-1257-FF2475EAF0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219200"/>
            <a:ext cx="4191000" cy="2041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9156" name="Oval 6">
            <a:extLst>
              <a:ext uri="{FF2B5EF4-FFF2-40B4-BE49-F238E27FC236}">
                <a16:creationId xmlns:a16="http://schemas.microsoft.com/office/drawing/2014/main" id="{8AE3ADA6-9030-2251-D6D5-27FCAE254770}"/>
              </a:ext>
            </a:extLst>
          </p:cNvPr>
          <p:cNvSpPr>
            <a:spLocks noChangeArrowheads="1"/>
          </p:cNvSpPr>
          <p:nvPr/>
        </p:nvSpPr>
        <p:spPr bwMode="auto">
          <a:xfrm>
            <a:off x="4648200" y="1524000"/>
            <a:ext cx="1295400" cy="1295400"/>
          </a:xfrm>
          <a:prstGeom prst="ellipse">
            <a:avLst/>
          </a:prstGeom>
          <a:noFill/>
          <a:ln w="9525">
            <a:solidFill>
              <a:srgbClr val="FF3300"/>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49157" name="Rectangle 7">
            <a:extLst>
              <a:ext uri="{FF2B5EF4-FFF2-40B4-BE49-F238E27FC236}">
                <a16:creationId xmlns:a16="http://schemas.microsoft.com/office/drawing/2014/main" id="{3808EC77-BBFC-9C6B-CD82-348932696324}"/>
              </a:ext>
            </a:extLst>
          </p:cNvPr>
          <p:cNvSpPr>
            <a:spLocks noChangeArrowheads="1"/>
          </p:cNvSpPr>
          <p:nvPr/>
        </p:nvSpPr>
        <p:spPr bwMode="auto">
          <a:xfrm>
            <a:off x="381000" y="4038600"/>
            <a:ext cx="8153400"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nSpc>
                <a:spcPct val="80000"/>
              </a:lnSpc>
              <a:spcBef>
                <a:spcPct val="20000"/>
              </a:spcBef>
              <a:buClr>
                <a:schemeClr val="bg2"/>
              </a:buClr>
              <a:buSzPct val="75000"/>
              <a:buFont typeface="Wingdings" pitchFamily="2" charset="2"/>
              <a:buChar char="n"/>
            </a:pPr>
            <a:r>
              <a:rPr lang="en-US" altLang="ko-KR" sz="2000">
                <a:ea typeface="굴림" panose="020B0600000101010101" pitchFamily="34" charset="-127"/>
                <a:cs typeface="Arial" panose="020B0604020202020204" pitchFamily="34" charset="0"/>
              </a:rPr>
              <a:t>Algorithms to sort overlapped spikes:</a:t>
            </a:r>
          </a:p>
          <a:p>
            <a:pPr lvl="1">
              <a:lnSpc>
                <a:spcPct val="80000"/>
              </a:lnSpc>
              <a:spcBef>
                <a:spcPct val="20000"/>
              </a:spcBef>
              <a:buClr>
                <a:schemeClr val="accent2"/>
              </a:buClr>
              <a:buSzPct val="80000"/>
              <a:buFont typeface="Wingdings" pitchFamily="2" charset="2"/>
              <a:buChar char="¨"/>
            </a:pPr>
            <a:r>
              <a:rPr lang="en-US" altLang="ko-KR" sz="2000">
                <a:ea typeface="굴림" panose="020B0600000101010101" pitchFamily="34" charset="-127"/>
                <a:cs typeface="Arial" panose="020B0604020202020204" pitchFamily="34" charset="0"/>
              </a:rPr>
              <a:t>Subtract a template from the superposition</a:t>
            </a:r>
          </a:p>
          <a:p>
            <a:pPr lvl="2">
              <a:lnSpc>
                <a:spcPct val="80000"/>
              </a:lnSpc>
              <a:spcBef>
                <a:spcPct val="20000"/>
              </a:spcBef>
              <a:buClr>
                <a:schemeClr val="bg2"/>
              </a:buClr>
              <a:buSzPct val="65000"/>
              <a:buFont typeface="Wingdings" pitchFamily="2" charset="2"/>
              <a:buChar char="n"/>
            </a:pPr>
            <a:r>
              <a:rPr lang="en-US" altLang="ko-KR" sz="2000">
                <a:ea typeface="굴림" panose="020B0600000101010101" pitchFamily="34" charset="-127"/>
                <a:cs typeface="Arial" panose="020B0604020202020204" pitchFamily="34" charset="0"/>
              </a:rPr>
              <a:t>Easiest, but only works when two spikes are separated enough to identify</a:t>
            </a:r>
          </a:p>
          <a:p>
            <a:pPr lvl="2">
              <a:lnSpc>
                <a:spcPct val="80000"/>
              </a:lnSpc>
              <a:spcBef>
                <a:spcPct val="20000"/>
              </a:spcBef>
              <a:buClr>
                <a:schemeClr val="bg2"/>
              </a:buClr>
              <a:buSzPct val="65000"/>
              <a:buFont typeface="Wingdings" pitchFamily="2" charset="2"/>
              <a:buChar char="n"/>
            </a:pPr>
            <a:r>
              <a:rPr lang="en-US" altLang="ko-KR" sz="2000">
                <a:ea typeface="굴림" panose="020B0600000101010101" pitchFamily="34" charset="-127"/>
                <a:cs typeface="Arial" panose="020B0604020202020204" pitchFamily="34" charset="0"/>
              </a:rPr>
              <a:t>Introduces more noise</a:t>
            </a:r>
          </a:p>
          <a:p>
            <a:pPr lvl="1">
              <a:lnSpc>
                <a:spcPct val="80000"/>
              </a:lnSpc>
              <a:spcBef>
                <a:spcPct val="20000"/>
              </a:spcBef>
              <a:buClr>
                <a:schemeClr val="accent2"/>
              </a:buClr>
              <a:buSzPct val="80000"/>
              <a:buFont typeface="Wingdings" pitchFamily="2" charset="2"/>
              <a:buChar char="¨"/>
            </a:pPr>
            <a:endParaRPr lang="en-US" altLang="ko-KR" sz="2000">
              <a:ea typeface="굴림" panose="020B0600000101010101" pitchFamily="34" charset="-127"/>
              <a:cs typeface="Arial" panose="020B0604020202020204" pitchFamily="34" charset="0"/>
            </a:endParaRPr>
          </a:p>
          <a:p>
            <a:pPr lvl="1">
              <a:lnSpc>
                <a:spcPct val="80000"/>
              </a:lnSpc>
              <a:spcBef>
                <a:spcPct val="20000"/>
              </a:spcBef>
              <a:buClr>
                <a:schemeClr val="accent2"/>
              </a:buClr>
              <a:buSzPct val="80000"/>
              <a:buFont typeface="Wingdings" pitchFamily="2" charset="2"/>
              <a:buChar char="¨"/>
            </a:pPr>
            <a:r>
              <a:rPr lang="en-US" altLang="ko-KR" sz="1800">
                <a:ea typeface="굴림" panose="020B0600000101010101" pitchFamily="34" charset="-127"/>
                <a:cs typeface="Arial" panose="020B0604020202020204" pitchFamily="34" charset="0"/>
              </a:rPr>
              <a:t>Choose two templates and compare the recorded waveform with all possible combinations of two templates</a:t>
            </a:r>
          </a:p>
          <a:p>
            <a:pPr lvl="2">
              <a:lnSpc>
                <a:spcPct val="80000"/>
              </a:lnSpc>
              <a:spcBef>
                <a:spcPct val="20000"/>
              </a:spcBef>
              <a:buClr>
                <a:schemeClr val="bg2"/>
              </a:buClr>
              <a:buSzPct val="65000"/>
              <a:buFont typeface="Wingdings" pitchFamily="2" charset="2"/>
              <a:buChar char="n"/>
            </a:pPr>
            <a:r>
              <a:rPr lang="en-US" altLang="ko-KR" sz="2000">
                <a:ea typeface="굴림" panose="020B0600000101010101" pitchFamily="34" charset="-127"/>
                <a:cs typeface="Arial" panose="020B0604020202020204" pitchFamily="34" charset="0"/>
              </a:rPr>
              <a:t>Computationally Expensive</a:t>
            </a:r>
          </a:p>
          <a:p>
            <a:pPr lvl="1">
              <a:lnSpc>
                <a:spcPct val="80000"/>
              </a:lnSpc>
              <a:spcBef>
                <a:spcPct val="20000"/>
              </a:spcBef>
              <a:buClr>
                <a:schemeClr val="accent2"/>
              </a:buClr>
              <a:buSzPct val="80000"/>
              <a:buFont typeface="Wingdings" pitchFamily="2" charset="2"/>
              <a:buChar char="¨"/>
            </a:pPr>
            <a:endParaRPr lang="en-US" altLang="en-US" sz="1800">
              <a:cs typeface="Arial" panose="020B0604020202020204" pitchFamily="34" charset="0"/>
            </a:endParaRPr>
          </a:p>
        </p:txBody>
      </p:sp>
      <p:sp>
        <p:nvSpPr>
          <p:cNvPr id="49158" name="Right Arrow 6">
            <a:extLst>
              <a:ext uri="{FF2B5EF4-FFF2-40B4-BE49-F238E27FC236}">
                <a16:creationId xmlns:a16="http://schemas.microsoft.com/office/drawing/2014/main" id="{29F0D020-3C3E-F16D-7BB8-DF11F7183D5D}"/>
              </a:ext>
            </a:extLst>
          </p:cNvPr>
          <p:cNvSpPr>
            <a:spLocks noChangeArrowheads="1"/>
          </p:cNvSpPr>
          <p:nvPr/>
        </p:nvSpPr>
        <p:spPr bwMode="auto">
          <a:xfrm>
            <a:off x="2508250" y="3384550"/>
            <a:ext cx="547688" cy="207963"/>
          </a:xfrm>
          <a:prstGeom prst="rightArrow">
            <a:avLst>
              <a:gd name="adj1" fmla="val 50000"/>
              <a:gd name="adj2" fmla="val 49953"/>
            </a:avLst>
          </a:prstGeom>
          <a:solidFill>
            <a:schemeClr val="accent1"/>
          </a:solidFill>
          <a:ln w="9525" algn="ctr">
            <a:solidFill>
              <a:schemeClr val="tx1"/>
            </a:solidFill>
            <a:round/>
            <a:headEnd/>
            <a:tailEnd/>
          </a:ln>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Rectangle 2">
            <a:extLst>
              <a:ext uri="{FF2B5EF4-FFF2-40B4-BE49-F238E27FC236}">
                <a16:creationId xmlns:a16="http://schemas.microsoft.com/office/drawing/2014/main" id="{590C45EB-0E0B-A951-C992-C0DC9F7F3689}"/>
              </a:ext>
            </a:extLst>
          </p:cNvPr>
          <p:cNvSpPr>
            <a:spLocks noGrp="1" noChangeArrowheads="1"/>
          </p:cNvSpPr>
          <p:nvPr>
            <p:ph type="title"/>
          </p:nvPr>
        </p:nvSpPr>
        <p:spPr/>
        <p:txBody>
          <a:bodyPr/>
          <a:lstStyle/>
          <a:p>
            <a:pPr algn="ctr"/>
            <a:r>
              <a:rPr lang="en-US" altLang="ko-KR">
                <a:ea typeface="굴림" panose="020B0600000101010101" pitchFamily="34" charset="-127"/>
              </a:rPr>
              <a:t>Recordings on Multiple Electrodes</a:t>
            </a:r>
            <a:endParaRPr lang="en-US" altLang="en-US">
              <a:ea typeface="ＭＳ Ｐゴシック" panose="020B0600070205080204" pitchFamily="34" charset="-128"/>
            </a:endParaRPr>
          </a:p>
        </p:txBody>
      </p:sp>
      <p:sp>
        <p:nvSpPr>
          <p:cNvPr id="50178" name="Rectangle 3">
            <a:extLst>
              <a:ext uri="{FF2B5EF4-FFF2-40B4-BE49-F238E27FC236}">
                <a16:creationId xmlns:a16="http://schemas.microsoft.com/office/drawing/2014/main" id="{28A8BF99-7A93-B1B7-3DB2-579A90F9F4C3}"/>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ko-KR">
                <a:ea typeface="굴림" panose="020B0600000101010101" pitchFamily="34" charset="-127"/>
              </a:rPr>
              <a:t>More accurately sort multi-unit recordings</a:t>
            </a:r>
          </a:p>
          <a:p>
            <a:pPr lvl="1"/>
            <a:r>
              <a:rPr lang="en-US" altLang="ko-KR">
                <a:ea typeface="굴림" panose="020B0600000101010101" pitchFamily="34" charset="-127"/>
              </a:rPr>
              <a:t>Analogous to having 2 ears</a:t>
            </a:r>
          </a:p>
          <a:p>
            <a:r>
              <a:rPr lang="en-US" altLang="ko-KR">
                <a:ea typeface="굴림" panose="020B0600000101010101" pitchFamily="34" charset="-127"/>
              </a:rPr>
              <a:t>Single electrode algorithms can extend to multi-electrode recordings</a:t>
            </a:r>
          </a:p>
          <a:p>
            <a:endParaRPr lang="en-US" altLang="en-US">
              <a:ea typeface="ＭＳ Ｐゴシック" panose="020B0600070205080204" pitchFamily="34" charset="-128"/>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Rectangle 2">
            <a:extLst>
              <a:ext uri="{FF2B5EF4-FFF2-40B4-BE49-F238E27FC236}">
                <a16:creationId xmlns:a16="http://schemas.microsoft.com/office/drawing/2014/main" id="{95CF6DF5-B175-A3FC-B7C2-F241927050B4}"/>
              </a:ext>
            </a:extLst>
          </p:cNvPr>
          <p:cNvSpPr>
            <a:spLocks noGrp="1" noChangeArrowheads="1"/>
          </p:cNvSpPr>
          <p:nvPr>
            <p:ph type="title"/>
          </p:nvPr>
        </p:nvSpPr>
        <p:spPr/>
        <p:txBody>
          <a:bodyPr/>
          <a:lstStyle/>
          <a:p>
            <a:pPr algn="ctr"/>
            <a:r>
              <a:rPr lang="en-US" altLang="ko-KR">
                <a:ea typeface="굴림" panose="020B0600000101010101" pitchFamily="34" charset="-127"/>
              </a:rPr>
              <a:t>Other Problems</a:t>
            </a:r>
            <a:endParaRPr lang="en-US" altLang="en-US">
              <a:ea typeface="ＭＳ Ｐゴシック" panose="020B0600070205080204" pitchFamily="34" charset="-128"/>
            </a:endParaRPr>
          </a:p>
        </p:txBody>
      </p:sp>
      <p:sp>
        <p:nvSpPr>
          <p:cNvPr id="51202" name="Rectangle 3">
            <a:extLst>
              <a:ext uri="{FF2B5EF4-FFF2-40B4-BE49-F238E27FC236}">
                <a16:creationId xmlns:a16="http://schemas.microsoft.com/office/drawing/2014/main" id="{544A3897-6325-4E8E-AEDD-CD4E8EF9679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en-US" altLang="ko-KR">
                <a:ea typeface="굴림" panose="020B0600000101010101" pitchFamily="34" charset="-127"/>
              </a:rPr>
              <a:t>Spikes are non-stationary</a:t>
            </a:r>
          </a:p>
          <a:p>
            <a:r>
              <a:rPr lang="en-US" altLang="ko-KR">
                <a:ea typeface="굴림" panose="020B0600000101010101" pitchFamily="34" charset="-127"/>
              </a:rPr>
              <a:t>Noise is non-stationary</a:t>
            </a:r>
          </a:p>
          <a:p>
            <a:r>
              <a:rPr lang="en-US" altLang="ko-KR">
                <a:ea typeface="굴림" panose="020B0600000101010101" pitchFamily="34" charset="-127"/>
              </a:rPr>
              <a:t>Electrode drift</a:t>
            </a:r>
          </a:p>
          <a:p>
            <a:r>
              <a:rPr lang="en-US" altLang="ko-KR">
                <a:ea typeface="굴림" panose="020B0600000101010101" pitchFamily="34" charset="-127"/>
              </a:rPr>
              <a:t>Spike alignment</a:t>
            </a:r>
          </a:p>
          <a:p>
            <a:endParaRPr lang="en-US" altLang="en-US">
              <a:ea typeface="ＭＳ Ｐゴシック" panose="020B0600070205080204" pitchFamily="34" charset="-128"/>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C4250D-4EB2-421B-3FE5-AABB3CE408C1}"/>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N for Nuclear, D for Disarmament</a:t>
            </a:r>
          </a:p>
        </p:txBody>
      </p:sp>
      <p:pic>
        <p:nvPicPr>
          <p:cNvPr id="17410" name="Picture 3">
            <a:extLst>
              <a:ext uri="{FF2B5EF4-FFF2-40B4-BE49-F238E27FC236}">
                <a16:creationId xmlns:a16="http://schemas.microsoft.com/office/drawing/2014/main" id="{257039DD-8AC1-3A0F-5EA6-33C7101A4EE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200" y="658813"/>
            <a:ext cx="5689600" cy="6081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ounded Rectangle 6">
            <a:extLst>
              <a:ext uri="{FF2B5EF4-FFF2-40B4-BE49-F238E27FC236}">
                <a16:creationId xmlns:a16="http://schemas.microsoft.com/office/drawing/2014/main" id="{E0FC8DB5-4C5A-F36C-372E-99286F855D4C}"/>
              </a:ext>
            </a:extLst>
          </p:cNvPr>
          <p:cNvSpPr>
            <a:spLocks noChangeArrowheads="1"/>
          </p:cNvSpPr>
          <p:nvPr/>
        </p:nvSpPr>
        <p:spPr bwMode="auto">
          <a:xfrm>
            <a:off x="3671888" y="3449638"/>
            <a:ext cx="803275" cy="817562"/>
          </a:xfrm>
          <a:prstGeom prst="roundRect">
            <a:avLst>
              <a:gd name="adj" fmla="val 16667"/>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8" name="Rounded Rectangle 7">
            <a:extLst>
              <a:ext uri="{FF2B5EF4-FFF2-40B4-BE49-F238E27FC236}">
                <a16:creationId xmlns:a16="http://schemas.microsoft.com/office/drawing/2014/main" id="{C64CAD54-306D-86D6-57D2-B6ECC6F6EE9F}"/>
              </a:ext>
            </a:extLst>
          </p:cNvPr>
          <p:cNvSpPr>
            <a:spLocks noChangeArrowheads="1"/>
          </p:cNvSpPr>
          <p:nvPr/>
        </p:nvSpPr>
        <p:spPr bwMode="auto">
          <a:xfrm>
            <a:off x="5500688" y="1136650"/>
            <a:ext cx="779462" cy="1079500"/>
          </a:xfrm>
          <a:prstGeom prst="roundRect">
            <a:avLst>
              <a:gd name="adj" fmla="val 16667"/>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Title 1">
            <a:extLst>
              <a:ext uri="{FF2B5EF4-FFF2-40B4-BE49-F238E27FC236}">
                <a16:creationId xmlns:a16="http://schemas.microsoft.com/office/drawing/2014/main" id="{DD975892-2438-CBED-D8B1-24A0622CB9F1}"/>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Railway Signals</a:t>
            </a:r>
          </a:p>
        </p:txBody>
      </p:sp>
      <p:pic>
        <p:nvPicPr>
          <p:cNvPr id="18434" name="Picture 3">
            <a:extLst>
              <a:ext uri="{FF2B5EF4-FFF2-40B4-BE49-F238E27FC236}">
                <a16:creationId xmlns:a16="http://schemas.microsoft.com/office/drawing/2014/main" id="{1A80709A-0EE6-8EA4-7BB4-A7487D0C5C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313" y="1454150"/>
            <a:ext cx="8372475" cy="390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B4DDE1-3898-E48E-3429-8AC73B8DBD3D}"/>
              </a:ext>
            </a:extLst>
          </p:cNvPr>
          <p:cNvSpPr>
            <a:spLocks noGrp="1"/>
          </p:cNvSpPr>
          <p:nvPr>
            <p:ph type="title"/>
          </p:nvPr>
        </p:nvSpPr>
        <p:spPr/>
        <p:txBody>
          <a:bodyPr/>
          <a:lstStyle/>
          <a:p>
            <a:r>
              <a:rPr lang="en-US" dirty="0"/>
              <a:t>How to think about computation in the brain</a:t>
            </a:r>
          </a:p>
        </p:txBody>
      </p:sp>
      <p:sp>
        <p:nvSpPr>
          <p:cNvPr id="4" name="TextBox 6">
            <a:extLst>
              <a:ext uri="{FF2B5EF4-FFF2-40B4-BE49-F238E27FC236}">
                <a16:creationId xmlns:a16="http://schemas.microsoft.com/office/drawing/2014/main" id="{E664E3F9-EF41-AAA0-8BE9-C34CECB0330B}"/>
              </a:ext>
            </a:extLst>
          </p:cNvPr>
          <p:cNvSpPr txBox="1">
            <a:spLocks noChangeArrowheads="1"/>
          </p:cNvSpPr>
          <p:nvPr/>
        </p:nvSpPr>
        <p:spPr bwMode="auto">
          <a:xfrm>
            <a:off x="1315885" y="4387891"/>
            <a:ext cx="6512230"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dirty="0"/>
              <a:t>MORE RECENT THINKING: Signals are processed and outputs occur as a result of a (possibly high dimensional) continuous computation. Useful metaphor: the Watt governor</a:t>
            </a:r>
          </a:p>
        </p:txBody>
      </p:sp>
      <p:sp>
        <p:nvSpPr>
          <p:cNvPr id="5" name="TextBox 6">
            <a:extLst>
              <a:ext uri="{FF2B5EF4-FFF2-40B4-BE49-F238E27FC236}">
                <a16:creationId xmlns:a16="http://schemas.microsoft.com/office/drawing/2014/main" id="{16EF15DD-C5B9-8598-51CA-F8D35DDBA6B9}"/>
              </a:ext>
            </a:extLst>
          </p:cNvPr>
          <p:cNvSpPr txBox="1">
            <a:spLocks noChangeArrowheads="1"/>
          </p:cNvSpPr>
          <p:nvPr/>
        </p:nvSpPr>
        <p:spPr bwMode="auto">
          <a:xfrm>
            <a:off x="1550669" y="895678"/>
            <a:ext cx="6512230"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dirty="0"/>
              <a:t>OLD THINKING: Codes (the “neural code”) sent between brain regions, where neuronal algorithms process the data to produce an output. Useful metaphor: a digital computer running an algorithm such as a digital motor speed governor, speed and voltage encoded as binary numbers </a:t>
            </a:r>
          </a:p>
        </p:txBody>
      </p:sp>
    </p:spTree>
    <p:extLst>
      <p:ext uri="{BB962C8B-B14F-4D97-AF65-F5344CB8AC3E}">
        <p14:creationId xmlns:p14="http://schemas.microsoft.com/office/powerpoint/2010/main" val="4067756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EA9C6B-5DFD-E3C7-2818-0F5C97786BFA}"/>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B562FAF3-8E47-A3FB-BC26-47AAE73AAA2A}"/>
              </a:ext>
            </a:extLst>
          </p:cNvPr>
          <p:cNvPicPr>
            <a:picLocks noChangeAspect="1"/>
          </p:cNvPicPr>
          <p:nvPr/>
        </p:nvPicPr>
        <p:blipFill>
          <a:blip r:embed="rId2"/>
          <a:stretch>
            <a:fillRect/>
          </a:stretch>
        </p:blipFill>
        <p:spPr>
          <a:xfrm>
            <a:off x="5043987" y="1745154"/>
            <a:ext cx="3374351" cy="2589016"/>
          </a:xfrm>
          <a:prstGeom prst="rect">
            <a:avLst/>
          </a:prstGeom>
        </p:spPr>
      </p:pic>
      <p:sp>
        <p:nvSpPr>
          <p:cNvPr id="4" name="TextBox 3">
            <a:extLst>
              <a:ext uri="{FF2B5EF4-FFF2-40B4-BE49-F238E27FC236}">
                <a16:creationId xmlns:a16="http://schemas.microsoft.com/office/drawing/2014/main" id="{70EA2856-253E-EB13-A1F2-37D38B830BC7}"/>
              </a:ext>
            </a:extLst>
          </p:cNvPr>
          <p:cNvSpPr txBox="1"/>
          <p:nvPr/>
        </p:nvSpPr>
        <p:spPr>
          <a:xfrm>
            <a:off x="500185" y="1745154"/>
            <a:ext cx="3692874" cy="3970318"/>
          </a:xfrm>
          <a:prstGeom prst="rect">
            <a:avLst/>
          </a:prstGeom>
          <a:noFill/>
        </p:spPr>
        <p:txBody>
          <a:bodyPr wrap="square" rtlCol="0">
            <a:spAutoFit/>
          </a:bodyPr>
          <a:lstStyle/>
          <a:p>
            <a:r>
              <a:rPr lang="en-US" sz="1200" dirty="0">
                <a:effectLst/>
                <a:latin typeface="Helvetica Neue" panose="02000503000000020004" pitchFamily="2" charset="0"/>
              </a:rPr>
              <a:t>Algorithm for keeping a DC motor at the same revolutions per minute (RPM) as load varies, using a Hall Effect sensor on a flywheel attached to motor (note: In a DC motor, rotation speed is linear with input voltage):</a:t>
            </a:r>
          </a:p>
          <a:p>
            <a:br>
              <a:rPr lang="en-US" sz="1200" dirty="0">
                <a:effectLst/>
                <a:latin typeface="Helvetica Neue" panose="02000503000000020004" pitchFamily="2" charset="0"/>
              </a:rPr>
            </a:br>
            <a:endParaRPr lang="en-US" sz="1200" dirty="0">
              <a:effectLst/>
              <a:latin typeface="Helvetica Neue" panose="02000503000000020004" pitchFamily="2" charset="0"/>
            </a:endParaRPr>
          </a:p>
          <a:p>
            <a:r>
              <a:rPr lang="en-US" sz="1200" dirty="0">
                <a:effectLst/>
                <a:latin typeface="Helvetica Neue" panose="02000503000000020004" pitchFamily="2" charset="0"/>
              </a:rPr>
              <a:t>1. Measure the rotations per minute (RPM)</a:t>
            </a:r>
          </a:p>
          <a:p>
            <a:r>
              <a:rPr lang="en-US" sz="1200" dirty="0">
                <a:effectLst/>
                <a:latin typeface="Helvetica Neue" panose="02000503000000020004" pitchFamily="2" charset="0"/>
              </a:rPr>
              <a:t>2. Compare the </a:t>
            </a:r>
            <a:r>
              <a:rPr lang="en-US" sz="1200" dirty="0" err="1">
                <a:effectLst/>
                <a:latin typeface="Helvetica Neue" panose="02000503000000020004" pitchFamily="2" charset="0"/>
              </a:rPr>
              <a:t>RPM_actual</a:t>
            </a:r>
            <a:r>
              <a:rPr lang="en-US" sz="1200" dirty="0">
                <a:effectLst/>
                <a:latin typeface="Helvetica Neue" panose="02000503000000020004" pitchFamily="2" charset="0"/>
              </a:rPr>
              <a:t> to </a:t>
            </a:r>
            <a:r>
              <a:rPr lang="en-US" sz="1200" dirty="0" err="1">
                <a:effectLst/>
                <a:latin typeface="Helvetica Neue" panose="02000503000000020004" pitchFamily="2" charset="0"/>
              </a:rPr>
              <a:t>RPM_desired</a:t>
            </a:r>
            <a:r>
              <a:rPr lang="en-US" sz="1200" dirty="0">
                <a:effectLst/>
                <a:latin typeface="Helvetica Neue" panose="02000503000000020004" pitchFamily="2" charset="0"/>
              </a:rPr>
              <a:t>.</a:t>
            </a:r>
          </a:p>
          <a:p>
            <a:endParaRPr lang="en-US" sz="1200" dirty="0">
              <a:effectLst/>
              <a:latin typeface="Helvetica Neue" panose="02000503000000020004" pitchFamily="2" charset="0"/>
            </a:endParaRPr>
          </a:p>
          <a:p>
            <a:r>
              <a:rPr lang="en-US" sz="1200" dirty="0">
                <a:effectLst/>
                <a:latin typeface="Helvetica Neue" panose="02000503000000020004" pitchFamily="2" charset="0"/>
              </a:rPr>
              <a:t>3. If there is no discrepancy, return to step 1. Otherwise,</a:t>
            </a:r>
          </a:p>
          <a:p>
            <a:r>
              <a:rPr lang="en-US" sz="1200" dirty="0">
                <a:latin typeface="Helvetica Neue" panose="02000503000000020004" pitchFamily="2" charset="0"/>
              </a:rPr>
              <a:t>    </a:t>
            </a:r>
            <a:r>
              <a:rPr lang="en-US" sz="1200" dirty="0">
                <a:effectLst/>
                <a:latin typeface="Helvetica Neue" panose="02000503000000020004" pitchFamily="2" charset="0"/>
              </a:rPr>
              <a:t>a. measure the voltage going to motor;</a:t>
            </a:r>
          </a:p>
          <a:p>
            <a:r>
              <a:rPr lang="en-US" sz="1200" dirty="0">
                <a:effectLst/>
                <a:latin typeface="Helvetica Neue" panose="02000503000000020004" pitchFamily="2" charset="0"/>
              </a:rPr>
              <a:t>    b. calculate the RPM error </a:t>
            </a:r>
          </a:p>
          <a:p>
            <a:r>
              <a:rPr lang="en-US" sz="1200" dirty="0">
                <a:latin typeface="Helvetica Neue" panose="02000503000000020004" pitchFamily="2" charset="0"/>
              </a:rPr>
              <a:t>        </a:t>
            </a:r>
            <a:r>
              <a:rPr lang="en-US" sz="1200" dirty="0">
                <a:effectLst/>
                <a:latin typeface="Helvetica Neue" panose="02000503000000020004" pitchFamily="2" charset="0"/>
              </a:rPr>
              <a:t>(</a:t>
            </a:r>
            <a:r>
              <a:rPr lang="en-US" sz="1200" dirty="0" err="1">
                <a:effectLst/>
                <a:latin typeface="Helvetica Neue" panose="02000503000000020004" pitchFamily="2" charset="0"/>
              </a:rPr>
              <a:t>RPM_desired</a:t>
            </a:r>
            <a:r>
              <a:rPr lang="en-US" sz="1200" dirty="0">
                <a:effectLst/>
                <a:latin typeface="Helvetica Neue" panose="02000503000000020004" pitchFamily="2" charset="0"/>
              </a:rPr>
              <a:t> -  </a:t>
            </a:r>
            <a:r>
              <a:rPr lang="en-US" sz="1200" dirty="0" err="1">
                <a:effectLst/>
                <a:latin typeface="Helvetica Neue" panose="02000503000000020004" pitchFamily="2" charset="0"/>
              </a:rPr>
              <a:t>RPM_actual</a:t>
            </a:r>
            <a:r>
              <a:rPr lang="en-US" sz="1200" dirty="0">
                <a:effectLst/>
                <a:latin typeface="Helvetica Neue" panose="02000503000000020004" pitchFamily="2" charset="0"/>
              </a:rPr>
              <a:t>);</a:t>
            </a:r>
          </a:p>
          <a:p>
            <a:r>
              <a:rPr lang="en-US" sz="1200" dirty="0">
                <a:effectLst/>
                <a:latin typeface="Helvetica Neue" panose="02000503000000020004" pitchFamily="2" charset="0"/>
              </a:rPr>
              <a:t>    c. calculate the needed new voltage for zero RPM error.</a:t>
            </a:r>
          </a:p>
          <a:p>
            <a:endParaRPr lang="en-US" sz="1200" dirty="0">
              <a:effectLst/>
              <a:latin typeface="Helvetica Neue" panose="02000503000000020004" pitchFamily="2" charset="0"/>
            </a:endParaRPr>
          </a:p>
          <a:p>
            <a:r>
              <a:rPr lang="en-US" sz="1200" dirty="0">
                <a:effectLst/>
                <a:latin typeface="Helvetica Neue" panose="02000503000000020004" pitchFamily="2" charset="0"/>
              </a:rPr>
              <a:t>4. Change the voltage to motor according to (3c).</a:t>
            </a:r>
          </a:p>
          <a:p>
            <a:r>
              <a:rPr lang="en-US" sz="1200" dirty="0">
                <a:effectLst/>
                <a:latin typeface="Helvetica Neue" panose="02000503000000020004" pitchFamily="2" charset="0"/>
              </a:rPr>
              <a:t>Return to step 1.</a:t>
            </a:r>
          </a:p>
          <a:p>
            <a:endParaRPr lang="en-US" sz="1200" dirty="0"/>
          </a:p>
        </p:txBody>
      </p:sp>
      <p:sp>
        <p:nvSpPr>
          <p:cNvPr id="5" name="TextBox 4">
            <a:extLst>
              <a:ext uri="{FF2B5EF4-FFF2-40B4-BE49-F238E27FC236}">
                <a16:creationId xmlns:a16="http://schemas.microsoft.com/office/drawing/2014/main" id="{46033BE4-5ECA-F424-3EF9-ADBE3F14151C}"/>
              </a:ext>
            </a:extLst>
          </p:cNvPr>
          <p:cNvSpPr txBox="1"/>
          <p:nvPr/>
        </p:nvSpPr>
        <p:spPr>
          <a:xfrm>
            <a:off x="667476" y="832244"/>
            <a:ext cx="3229232" cy="461665"/>
          </a:xfrm>
          <a:prstGeom prst="rect">
            <a:avLst/>
          </a:prstGeom>
          <a:noFill/>
        </p:spPr>
        <p:txBody>
          <a:bodyPr wrap="square" rtlCol="0">
            <a:spAutoFit/>
          </a:bodyPr>
          <a:lstStyle/>
          <a:p>
            <a:r>
              <a:rPr lang="en-US" dirty="0"/>
              <a:t>Digital computation</a:t>
            </a:r>
          </a:p>
        </p:txBody>
      </p:sp>
      <p:sp>
        <p:nvSpPr>
          <p:cNvPr id="6" name="TextBox 5">
            <a:extLst>
              <a:ext uri="{FF2B5EF4-FFF2-40B4-BE49-F238E27FC236}">
                <a16:creationId xmlns:a16="http://schemas.microsoft.com/office/drawing/2014/main" id="{0698B87F-F75E-96FF-6CDB-20817BEA9BE6}"/>
              </a:ext>
            </a:extLst>
          </p:cNvPr>
          <p:cNvSpPr txBox="1"/>
          <p:nvPr/>
        </p:nvSpPr>
        <p:spPr>
          <a:xfrm>
            <a:off x="4765801" y="832243"/>
            <a:ext cx="3229232" cy="461665"/>
          </a:xfrm>
          <a:prstGeom prst="rect">
            <a:avLst/>
          </a:prstGeom>
          <a:noFill/>
        </p:spPr>
        <p:txBody>
          <a:bodyPr wrap="square" rtlCol="0">
            <a:spAutoFit/>
          </a:bodyPr>
          <a:lstStyle/>
          <a:p>
            <a:r>
              <a:rPr lang="en-US" dirty="0"/>
              <a:t>Analog computation</a:t>
            </a:r>
          </a:p>
        </p:txBody>
      </p:sp>
      <p:sp>
        <p:nvSpPr>
          <p:cNvPr id="7" name="TextBox 6">
            <a:extLst>
              <a:ext uri="{FF2B5EF4-FFF2-40B4-BE49-F238E27FC236}">
                <a16:creationId xmlns:a16="http://schemas.microsoft.com/office/drawing/2014/main" id="{00B12B86-3B22-7696-84E9-788BA26DFF0B}"/>
              </a:ext>
            </a:extLst>
          </p:cNvPr>
          <p:cNvSpPr txBox="1"/>
          <p:nvPr/>
        </p:nvSpPr>
        <p:spPr>
          <a:xfrm>
            <a:off x="6380417" y="4785416"/>
            <a:ext cx="1285102" cy="276999"/>
          </a:xfrm>
          <a:prstGeom prst="rect">
            <a:avLst/>
          </a:prstGeom>
          <a:noFill/>
        </p:spPr>
        <p:txBody>
          <a:bodyPr wrap="square" rtlCol="0">
            <a:spAutoFit/>
          </a:bodyPr>
          <a:lstStyle/>
          <a:p>
            <a:r>
              <a:rPr lang="en-US" sz="1200" dirty="0"/>
              <a:t>Watt governor</a:t>
            </a:r>
          </a:p>
        </p:txBody>
      </p:sp>
    </p:spTree>
    <p:extLst>
      <p:ext uri="{BB962C8B-B14F-4D97-AF65-F5344CB8AC3E}">
        <p14:creationId xmlns:p14="http://schemas.microsoft.com/office/powerpoint/2010/main" val="92014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5">
            <a:extLst>
              <a:ext uri="{FF2B5EF4-FFF2-40B4-BE49-F238E27FC236}">
                <a16:creationId xmlns:a16="http://schemas.microsoft.com/office/drawing/2014/main" id="{DEE32D23-B5F9-FAFC-57F1-7FD403D0C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 y="-146050"/>
            <a:ext cx="5265738" cy="7004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TextBox 6">
            <a:extLst>
              <a:ext uri="{FF2B5EF4-FFF2-40B4-BE49-F238E27FC236}">
                <a16:creationId xmlns:a16="http://schemas.microsoft.com/office/drawing/2014/main" id="{28D32695-7B7A-74F8-1D60-17A47C59A83D}"/>
              </a:ext>
            </a:extLst>
          </p:cNvPr>
          <p:cNvSpPr txBox="1">
            <a:spLocks noChangeArrowheads="1"/>
          </p:cNvSpPr>
          <p:nvPr/>
        </p:nvSpPr>
        <p:spPr bwMode="auto">
          <a:xfrm>
            <a:off x="5345113" y="2940050"/>
            <a:ext cx="34559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dirty="0"/>
              <a:t>The Electrical and the </a:t>
            </a:r>
          </a:p>
          <a:p>
            <a:pPr algn="ctr"/>
            <a:r>
              <a:rPr lang="en-US" altLang="en-US" dirty="0"/>
              <a:t>Mechanical Hypotheses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Title 1">
            <a:extLst>
              <a:ext uri="{FF2B5EF4-FFF2-40B4-BE49-F238E27FC236}">
                <a16:creationId xmlns:a16="http://schemas.microsoft.com/office/drawing/2014/main" id="{25215232-E261-FD45-1125-366E044738BA}"/>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pic>
        <p:nvPicPr>
          <p:cNvPr id="20482" name="Picture 2">
            <a:extLst>
              <a:ext uri="{FF2B5EF4-FFF2-40B4-BE49-F238E27FC236}">
                <a16:creationId xmlns:a16="http://schemas.microsoft.com/office/drawing/2014/main" id="{662EB8F2-69DE-1177-6A89-A09B5EE131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9550" y="609600"/>
            <a:ext cx="6184900" cy="4637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a:extLst>
              <a:ext uri="{FF2B5EF4-FFF2-40B4-BE49-F238E27FC236}">
                <a16:creationId xmlns:a16="http://schemas.microsoft.com/office/drawing/2014/main" id="{20416228-F4CE-A72C-411A-B33F306F2CF1}"/>
              </a:ext>
            </a:extLst>
          </p:cNvPr>
          <p:cNvSpPr txBox="1">
            <a:spLocks noChangeArrowheads="1"/>
          </p:cNvSpPr>
          <p:nvPr/>
        </p:nvSpPr>
        <p:spPr bwMode="auto">
          <a:xfrm>
            <a:off x="2716213" y="5708650"/>
            <a:ext cx="37115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What is the Neural Code?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2">
            <a:extLst>
              <a:ext uri="{FF2B5EF4-FFF2-40B4-BE49-F238E27FC236}">
                <a16:creationId xmlns:a16="http://schemas.microsoft.com/office/drawing/2014/main" id="{BA15656C-2022-2662-BC90-371B1886705B}"/>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Imaging cortical neurons responding to visual stimuli using calcium-sensitive dyes</a:t>
            </a:r>
          </a:p>
        </p:txBody>
      </p:sp>
      <p:pic>
        <p:nvPicPr>
          <p:cNvPr id="24578" name="Picture 3">
            <a:extLst>
              <a:ext uri="{FF2B5EF4-FFF2-40B4-BE49-F238E27FC236}">
                <a16:creationId xmlns:a16="http://schemas.microsoft.com/office/drawing/2014/main" id="{1DF52DAE-9114-9FE5-8D33-552A11527E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275" y="476250"/>
            <a:ext cx="8299450" cy="622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1185</TotalTime>
  <Words>1606</Words>
  <Application>Microsoft Macintosh PowerPoint</Application>
  <PresentationFormat>On-screen Show (4:3)</PresentationFormat>
  <Paragraphs>118</Paragraphs>
  <Slides>27</Slides>
  <Notes>8</Notes>
  <HiddenSlides>0</HiddenSlides>
  <MMClips>1</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3" baseType="lpstr">
      <vt:lpstr>Arial</vt:lpstr>
      <vt:lpstr>Helvetica Neue</vt:lpstr>
      <vt:lpstr>Times</vt:lpstr>
      <vt:lpstr>Wingdings</vt:lpstr>
      <vt:lpstr>Blank Presentation</vt:lpstr>
      <vt:lpstr>Bitmap Image</vt:lpstr>
      <vt:lpstr>PowerPoint Presentation</vt:lpstr>
      <vt:lpstr>Peace Sign</vt:lpstr>
      <vt:lpstr>N for Nuclear, D for Disarmament</vt:lpstr>
      <vt:lpstr>Railway Signals</vt:lpstr>
      <vt:lpstr>How to think about computation in the brain</vt:lpstr>
      <vt:lpstr>PowerPoint Presentation</vt:lpstr>
      <vt:lpstr>PowerPoint Presentation</vt:lpstr>
      <vt:lpstr>PowerPoint Presentation</vt:lpstr>
      <vt:lpstr>Imaging cortical neurons responding to visual stimuli using calcium-sensitive dyes</vt:lpstr>
      <vt:lpstr>Indirect “images” of functional localization and maps using invasive and noninvasive neurophysiological approaches</vt:lpstr>
      <vt:lpstr>fMRI of a patient’s brain that harbored a right frontal lobe glioma (gray area)</vt:lpstr>
      <vt:lpstr>Magnetoencephalography (MEG) provides greater temporal resolution with useful spatial resolution</vt:lpstr>
      <vt:lpstr>Why should we care?</vt:lpstr>
      <vt:lpstr>Why should we care?</vt:lpstr>
      <vt:lpstr>Cortical pyramidal and stellate cells</vt:lpstr>
      <vt:lpstr>Extracellular Neural Recordings</vt:lpstr>
      <vt:lpstr>Spike (Action Potential) Sorting</vt:lpstr>
      <vt:lpstr>Neural Recordings</vt:lpstr>
      <vt:lpstr>Basic Steps for Spike Sorting</vt:lpstr>
      <vt:lpstr>Sorting Based on Height</vt:lpstr>
      <vt:lpstr>Sorting Based on Shape</vt:lpstr>
      <vt:lpstr>Principal Component Analysis</vt:lpstr>
      <vt:lpstr>Principal Component Analysis</vt:lpstr>
      <vt:lpstr>Template Matching</vt:lpstr>
      <vt:lpstr>Overlapping Spikes</vt:lpstr>
      <vt:lpstr>Recordings on Multiple Electrodes</vt:lpstr>
      <vt:lpstr>Other Problems</vt:lpstr>
    </vt:vector>
  </TitlesOfParts>
  <Manager>Sumanas, Inc.</Manager>
  <Company>Sinauer Associates,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5e</dc:title>
  <dc:creator>Sinauer Associates, Inc.</dc:creator>
  <cp:lastModifiedBy>Malcolm Angus MacIver</cp:lastModifiedBy>
  <cp:revision>162</cp:revision>
  <dcterms:created xsi:type="dcterms:W3CDTF">2002-12-24T01:08:46Z</dcterms:created>
  <dcterms:modified xsi:type="dcterms:W3CDTF">2022-10-10T18:36:03Z</dcterms:modified>
</cp:coreProperties>
</file>